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87" r:id="rId2"/>
    <p:sldId id="257" r:id="rId3"/>
    <p:sldId id="275" r:id="rId4"/>
    <p:sldId id="258" r:id="rId5"/>
    <p:sldId id="259" r:id="rId6"/>
    <p:sldId id="261" r:id="rId7"/>
    <p:sldId id="277" r:id="rId8"/>
    <p:sldId id="262" r:id="rId9"/>
    <p:sldId id="265" r:id="rId10"/>
    <p:sldId id="276" r:id="rId11"/>
    <p:sldId id="266" r:id="rId12"/>
    <p:sldId id="278" r:id="rId13"/>
    <p:sldId id="264" r:id="rId14"/>
    <p:sldId id="263" r:id="rId15"/>
    <p:sldId id="267" r:id="rId16"/>
    <p:sldId id="268" r:id="rId17"/>
    <p:sldId id="270" r:id="rId18"/>
    <p:sldId id="279" r:id="rId19"/>
    <p:sldId id="269" r:id="rId20"/>
    <p:sldId id="284" r:id="rId21"/>
    <p:sldId id="282" r:id="rId22"/>
    <p:sldId id="283" r:id="rId23"/>
    <p:sldId id="272" r:id="rId24"/>
    <p:sldId id="274" r:id="rId25"/>
    <p:sldId id="285" r:id="rId26"/>
    <p:sldId id="286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/>
            <a:t>8 </a:t>
          </a:r>
          <a:r>
            <a:rPr lang="en-US" dirty="0"/>
            <a:t/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/>
      <dgm:spPr/>
      <dgm:t>
        <a:bodyPr/>
        <a:lstStyle/>
        <a:p>
          <a:r>
            <a:rPr lang="ru-RU" dirty="0"/>
            <a:t> Необходимо набрать,</a:t>
          </a:r>
          <a:r>
            <a:rPr lang="en-US" dirty="0"/>
            <a:t/>
          </a:r>
          <a:br>
            <a:rPr lang="en-US" dirty="0"/>
          </a:br>
          <a:r>
            <a:rPr lang="ru-RU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/>
            <a:t>14 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r>
            <a:rPr lang="en-US" dirty="0"/>
            <a:t/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470077-F0ED-469F-8D88-4320E051C1AB}" type="presOf" srcId="{98C2258D-D27A-40B8-BDD6-2D96252693B5}" destId="{BBCEC63C-2FA8-420E-9FB7-9B2AEEBD69A1}" srcOrd="0" destOrd="0" presId="urn:microsoft.com/office/officeart/2005/8/layout/hierarchy3"/>
    <dgm:cxn modelId="{3B535D1E-8DD8-45F3-A910-7F68106CC72C}" type="presOf" srcId="{19DED8D7-16D3-4C36-8016-2C3F92E504AD}" destId="{34A10F08-8F2E-47A2-8844-E81FEEC624B9}" srcOrd="0" destOrd="0" presId="urn:microsoft.com/office/officeart/2005/8/layout/hierarchy3"/>
    <dgm:cxn modelId="{2ACB769A-C5CA-4A41-95E3-369B8D687851}" type="presOf" srcId="{58AD2645-6E5C-4D6B-9297-CE07BA87CEA0}" destId="{4A0DF5F0-2F35-4C3E-AB0D-9974F0622678}" srcOrd="0" destOrd="0" presId="urn:microsoft.com/office/officeart/2005/8/layout/hierarchy3"/>
    <dgm:cxn modelId="{86505067-CC76-4EAC-BB43-B046B1787708}" type="presOf" srcId="{8566D08F-A495-4BC0-99A2-762156FF2AF1}" destId="{F2B66C0D-CC94-49E6-83FA-6CCC10036FE0}" srcOrd="0" destOrd="0" presId="urn:microsoft.com/office/officeart/2005/8/layout/hierarchy3"/>
    <dgm:cxn modelId="{2793EAF3-6DC5-43FB-94D8-558B8C44A578}" type="presOf" srcId="{40DB214A-E019-4139-B2B1-0B13D587CD19}" destId="{D0E90210-53FC-4F27-A1FA-1D7BCFBDDC09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58E5785B-CC79-470B-80FD-5DD6D19D5E12}" type="presOf" srcId="{98C2258D-D27A-40B8-BDD6-2D96252693B5}" destId="{0337E92B-FC32-429E-9CD1-E8EE7DC09A96}" srcOrd="1" destOrd="0" presId="urn:microsoft.com/office/officeart/2005/8/layout/hierarchy3"/>
    <dgm:cxn modelId="{32CF3F98-9F2F-4F84-A723-466194924760}" type="presOf" srcId="{8566D08F-A495-4BC0-99A2-762156FF2AF1}" destId="{1551F1DB-82F8-42E0-A61B-2D2985844723}" srcOrd="1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914A83CE-B9EA-4B70-8122-765A67A662FA}" type="presOf" srcId="{C9151A50-52B4-4B43-AB8E-CB6BE2FD3C4C}" destId="{8D1F4F3F-B845-415C-BFF3-0750A868DB34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193604A2-EB10-4B2E-8DD1-3BB02C413217}" type="presOf" srcId="{B37363DF-BD72-414C-BC7D-10C8D1F0FBA3}" destId="{3585C612-4CAE-4594-BFD1-188F5B83E4CA}" srcOrd="0" destOrd="0" presId="urn:microsoft.com/office/officeart/2005/8/layout/hierarchy3"/>
    <dgm:cxn modelId="{F2B0DC47-CC31-4D58-AF0D-5CA80E739631}" type="presParOf" srcId="{D0E90210-53FC-4F27-A1FA-1D7BCFBDDC09}" destId="{38F38E86-8B7A-43D0-936E-EB4D8E47BDE1}" srcOrd="0" destOrd="0" presId="urn:microsoft.com/office/officeart/2005/8/layout/hierarchy3"/>
    <dgm:cxn modelId="{A4C5235F-C65F-45FE-BA61-48DBE1923D40}" type="presParOf" srcId="{38F38E86-8B7A-43D0-936E-EB4D8E47BDE1}" destId="{A4EB7F23-73F5-42D8-AFBF-CFE0EE4097E0}" srcOrd="0" destOrd="0" presId="urn:microsoft.com/office/officeart/2005/8/layout/hierarchy3"/>
    <dgm:cxn modelId="{94A1FCCD-7044-44F0-A9A9-86EB0F67AB64}" type="presParOf" srcId="{A4EB7F23-73F5-42D8-AFBF-CFE0EE4097E0}" destId="{BBCEC63C-2FA8-420E-9FB7-9B2AEEBD69A1}" srcOrd="0" destOrd="0" presId="urn:microsoft.com/office/officeart/2005/8/layout/hierarchy3"/>
    <dgm:cxn modelId="{09DA158C-FA9C-447C-9EB7-3351825665A2}" type="presParOf" srcId="{A4EB7F23-73F5-42D8-AFBF-CFE0EE4097E0}" destId="{0337E92B-FC32-429E-9CD1-E8EE7DC09A96}" srcOrd="1" destOrd="0" presId="urn:microsoft.com/office/officeart/2005/8/layout/hierarchy3"/>
    <dgm:cxn modelId="{0FBE9155-E411-4E73-BECD-AFBA21FE2C3A}" type="presParOf" srcId="{38F38E86-8B7A-43D0-936E-EB4D8E47BDE1}" destId="{BCA6B042-DDC3-4E5D-A0AC-19C5189C1A4E}" srcOrd="1" destOrd="0" presId="urn:microsoft.com/office/officeart/2005/8/layout/hierarchy3"/>
    <dgm:cxn modelId="{30523F3D-0C16-4107-97CB-8D08635740F1}" type="presParOf" srcId="{BCA6B042-DDC3-4E5D-A0AC-19C5189C1A4E}" destId="{3585C612-4CAE-4594-BFD1-188F5B83E4CA}" srcOrd="0" destOrd="0" presId="urn:microsoft.com/office/officeart/2005/8/layout/hierarchy3"/>
    <dgm:cxn modelId="{01F9321C-07C8-411C-9A49-50BC4E1C0A10}" type="presParOf" srcId="{BCA6B042-DDC3-4E5D-A0AC-19C5189C1A4E}" destId="{4A0DF5F0-2F35-4C3E-AB0D-9974F0622678}" srcOrd="1" destOrd="0" presId="urn:microsoft.com/office/officeart/2005/8/layout/hierarchy3"/>
    <dgm:cxn modelId="{9D9F1DF8-948E-4C54-8EA8-6347E2749982}" type="presParOf" srcId="{D0E90210-53FC-4F27-A1FA-1D7BCFBDDC09}" destId="{37255076-98C1-473E-B75E-F3B0A903C2CB}" srcOrd="1" destOrd="0" presId="urn:microsoft.com/office/officeart/2005/8/layout/hierarchy3"/>
    <dgm:cxn modelId="{B6C156E2-AD51-4A56-937B-687E3FE6E91D}" type="presParOf" srcId="{37255076-98C1-473E-B75E-F3B0A903C2CB}" destId="{A4E2AC25-46F2-459E-83E2-B5F4056821F9}" srcOrd="0" destOrd="0" presId="urn:microsoft.com/office/officeart/2005/8/layout/hierarchy3"/>
    <dgm:cxn modelId="{C0EC5380-50D6-4085-A87A-7844E978B328}" type="presParOf" srcId="{A4E2AC25-46F2-459E-83E2-B5F4056821F9}" destId="{F2B66C0D-CC94-49E6-83FA-6CCC10036FE0}" srcOrd="0" destOrd="0" presId="urn:microsoft.com/office/officeart/2005/8/layout/hierarchy3"/>
    <dgm:cxn modelId="{15E7C4BA-EF50-41C7-9C15-B61AE7164D38}" type="presParOf" srcId="{A4E2AC25-46F2-459E-83E2-B5F4056821F9}" destId="{1551F1DB-82F8-42E0-A61B-2D2985844723}" srcOrd="1" destOrd="0" presId="urn:microsoft.com/office/officeart/2005/8/layout/hierarchy3"/>
    <dgm:cxn modelId="{458FBB16-2C1F-48DA-8978-CAE341E493E6}" type="presParOf" srcId="{37255076-98C1-473E-B75E-F3B0A903C2CB}" destId="{B56D9174-416F-45DD-9E26-4D0939F58BE3}" srcOrd="1" destOrd="0" presId="urn:microsoft.com/office/officeart/2005/8/layout/hierarchy3"/>
    <dgm:cxn modelId="{670E55A4-DEC0-4C6A-BA4E-5C880AD4E3B9}" type="presParOf" srcId="{B56D9174-416F-45DD-9E26-4D0939F58BE3}" destId="{8D1F4F3F-B845-415C-BFF3-0750A868DB34}" srcOrd="0" destOrd="0" presId="urn:microsoft.com/office/officeart/2005/8/layout/hierarchy3"/>
    <dgm:cxn modelId="{90E5189C-2AC3-4E0B-B136-D0FEA3446836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/>
            <a:t>8 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Монолог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/>
            <a:t>3 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Диалог 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/>
            <a:t>3 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Речевое оформление 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3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4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 3 и 4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/>
            <a:t>6 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Чтение текста вслух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/>
            <a:t>2 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Пересказ текста 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Правильность речи 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1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2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 1 и 2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0B80B-5652-44C1-83D2-41DB38C6B9C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A3A681-D330-48F7-AEAA-B2AF8AFC8725}">
      <dgm:prSet phldrT="[Текст]"/>
      <dgm:spPr/>
      <dgm:t>
        <a:bodyPr/>
        <a:lstStyle/>
        <a:p>
          <a:r>
            <a:rPr lang="ru-RU" sz="3000" dirty="0">
              <a:latin typeface="Century Gothic"/>
            </a:rPr>
            <a:t>Тема 1</a:t>
          </a:r>
        </a:p>
      </dgm:t>
    </dgm:pt>
    <dgm:pt modelId="{B79E91DF-6EA6-456A-8A04-21B49D3EDC2C}" type="parTrans" cxnId="{CDE06BF1-1D82-42D4-BB91-3F5E32BD072F}">
      <dgm:prSet/>
      <dgm:spPr/>
      <dgm:t>
        <a:bodyPr/>
        <a:lstStyle/>
        <a:p>
          <a:endParaRPr lang="ru-RU"/>
        </a:p>
      </dgm:t>
    </dgm:pt>
    <dgm:pt modelId="{641A05D4-9250-461D-B0B4-A054611E7C81}" type="sibTrans" cxnId="{CDE06BF1-1D82-42D4-BB91-3F5E32BD072F}">
      <dgm:prSet/>
      <dgm:spPr/>
      <dgm:t>
        <a:bodyPr/>
        <a:lstStyle/>
        <a:p>
          <a:endParaRPr lang="ru-RU"/>
        </a:p>
      </dgm:t>
    </dgm:pt>
    <dgm:pt modelId="{86F5266B-399E-4D1B-B960-5CCA4B5C30A9}">
      <dgm:prSet phldrT="[Текст]"/>
      <dgm:spPr/>
      <dgm:t>
        <a:bodyPr/>
        <a:lstStyle/>
        <a:p>
          <a:r>
            <a:rPr lang="ru-RU" dirty="0"/>
            <a:t>Праздник. </a:t>
          </a:r>
          <a:r>
            <a:rPr lang="en-US" dirty="0"/>
            <a:t/>
          </a:r>
          <a:br>
            <a:rPr lang="en-US" dirty="0"/>
          </a:br>
          <a:r>
            <a:rPr lang="ru-RU" dirty="0">
              <a:solidFill>
                <a:srgbClr val="010000"/>
              </a:solidFill>
            </a:rPr>
            <a:t>Описание </a:t>
          </a:r>
          <a:r>
            <a:rPr lang="ru-RU" dirty="0"/>
            <a:t>фотографии </a:t>
          </a:r>
        </a:p>
      </dgm:t>
    </dgm:pt>
    <dgm:pt modelId="{3BB7BA9E-DAA1-4D12-AF2F-E7DF6B476C9E}" type="parTrans" cxnId="{AD884890-8ECE-4BF1-9FC1-F5B84B6AA734}">
      <dgm:prSet/>
      <dgm:spPr/>
      <dgm:t>
        <a:bodyPr/>
        <a:lstStyle/>
        <a:p>
          <a:endParaRPr lang="ru-RU"/>
        </a:p>
      </dgm:t>
    </dgm:pt>
    <dgm:pt modelId="{F1064155-82C6-4056-BA81-A0F667F1952A}" type="sibTrans" cxnId="{AD884890-8ECE-4BF1-9FC1-F5B84B6AA734}">
      <dgm:prSet/>
      <dgm:spPr/>
      <dgm:t>
        <a:bodyPr/>
        <a:lstStyle/>
        <a:p>
          <a:endParaRPr lang="ru-RU"/>
        </a:p>
      </dgm:t>
    </dgm:pt>
    <dgm:pt modelId="{4A2B1CD5-22AF-4446-AE11-5F3AF784619A}">
      <dgm:prSet phldrT="[Текст]"/>
      <dgm:spPr/>
      <dgm:t>
        <a:bodyPr/>
        <a:lstStyle/>
        <a:p>
          <a:r>
            <a:rPr lang="ru-RU" dirty="0"/>
            <a:t>Тема 2</a:t>
          </a:r>
        </a:p>
      </dgm:t>
    </dgm:pt>
    <dgm:pt modelId="{56E02C24-5F78-438C-A9A1-A30AAD3D34E6}" type="parTrans" cxnId="{2A6FC511-C53D-43F3-91E5-D4757FD827A2}">
      <dgm:prSet/>
      <dgm:spPr/>
      <dgm:t>
        <a:bodyPr/>
        <a:lstStyle/>
        <a:p>
          <a:endParaRPr lang="ru-RU"/>
        </a:p>
      </dgm:t>
    </dgm:pt>
    <dgm:pt modelId="{1582065D-1CE2-4901-AA6B-F728E22795F5}" type="sibTrans" cxnId="{2A6FC511-C53D-43F3-91E5-D4757FD827A2}">
      <dgm:prSet/>
      <dgm:spPr/>
      <dgm:t>
        <a:bodyPr/>
        <a:lstStyle/>
        <a:p>
          <a:endParaRPr lang="ru-RU"/>
        </a:p>
      </dgm:t>
    </dgm:pt>
    <dgm:pt modelId="{17F03808-B342-4830-BD1B-5316787DFA17}">
      <dgm:prSet phldrT="[Текст]"/>
      <dgm:spPr/>
      <dgm:t>
        <a:bodyPr/>
        <a:lstStyle/>
        <a:p>
          <a:r>
            <a:rPr lang="ru-RU" sz="3400" dirty="0"/>
            <a:t>Тема 3</a:t>
          </a:r>
        </a:p>
      </dgm:t>
    </dgm:pt>
    <dgm:pt modelId="{FF4B878F-967F-49D4-9DC4-976B619804BA}" type="parTrans" cxnId="{FBE0EC20-3F1B-4F39-883C-BFBB4F18BF68}">
      <dgm:prSet/>
      <dgm:spPr/>
      <dgm:t>
        <a:bodyPr/>
        <a:lstStyle/>
        <a:p>
          <a:endParaRPr lang="ru-RU"/>
        </a:p>
      </dgm:t>
    </dgm:pt>
    <dgm:pt modelId="{27A0429E-4881-4A5F-BAF6-7DEDAF42B99F}" type="sibTrans" cxnId="{FBE0EC20-3F1B-4F39-883C-BFBB4F18BF68}">
      <dgm:prSet/>
      <dgm:spPr/>
      <dgm:t>
        <a:bodyPr/>
        <a:lstStyle/>
        <a:p>
          <a:endParaRPr lang="ru-RU"/>
        </a:p>
      </dgm:t>
    </dgm:pt>
    <dgm:pt modelId="{300C68A8-17DA-4CC2-8702-4D0C7F175813}">
      <dgm:prSet phldrT="[Текст]"/>
      <dgm:spPr/>
      <dgm:t>
        <a:bodyPr/>
        <a:lstStyle/>
        <a:p>
          <a:r>
            <a:rPr lang="ru-RU" dirty="0"/>
            <a:t>Поход (экскурсия), который запомнился  больше всего.</a:t>
          </a:r>
          <a:r>
            <a:rPr lang="en-US" dirty="0"/>
            <a:t/>
          </a:r>
          <a:br>
            <a:rPr lang="en-US" dirty="0"/>
          </a:br>
          <a:r>
            <a:rPr lang="ru-RU" dirty="0">
              <a:solidFill>
                <a:srgbClr val="010000"/>
              </a:solidFill>
            </a:rPr>
            <a:t>Повествование </a:t>
          </a:r>
          <a:r>
            <a:rPr lang="ru-RU" sz="3400" dirty="0"/>
            <a:t>на основе жизненного опыта</a:t>
          </a:r>
        </a:p>
      </dgm:t>
    </dgm:pt>
    <dgm:pt modelId="{8136CF9A-ECE2-4EA1-8B9D-2A71D585CCC0}" type="parTrans" cxnId="{0F3CB767-F124-474B-8ED8-A8C9FEDEEEF7}">
      <dgm:prSet/>
      <dgm:spPr/>
    </dgm:pt>
    <dgm:pt modelId="{A6DF91FC-DCEA-4A39-8F6C-A40941B8CBBE}" type="sibTrans" cxnId="{0F3CB767-F124-474B-8ED8-A8C9FEDEEEF7}">
      <dgm:prSet/>
      <dgm:spPr/>
    </dgm:pt>
    <dgm:pt modelId="{C1FCE896-CFF6-41ED-9F86-E50589586C37}">
      <dgm:prSet phldrT="[Текст]"/>
      <dgm:spPr/>
      <dgm:t>
        <a:bodyPr/>
        <a:lstStyle/>
        <a:p>
          <a:r>
            <a:rPr lang="ru-RU" sz="3400" dirty="0"/>
            <a:t>Всегда ли нужно следовать моде? Рассуждение по вопросу</a:t>
          </a:r>
        </a:p>
      </dgm:t>
    </dgm:pt>
    <dgm:pt modelId="{66A85757-7850-4D25-AF4A-5816619652FC}" type="parTrans" cxnId="{1F52A610-1E1F-4746-A1C4-BD325D81A784}">
      <dgm:prSet/>
      <dgm:spPr/>
    </dgm:pt>
    <dgm:pt modelId="{617CE753-29FD-429D-87E2-75CF0C4E02DC}" type="sibTrans" cxnId="{1F52A610-1E1F-4746-A1C4-BD325D81A784}">
      <dgm:prSet/>
      <dgm:spPr/>
    </dgm:pt>
    <dgm:pt modelId="{568B1655-6521-4042-BAB9-E03975CBE335}" type="pres">
      <dgm:prSet presAssocID="{5920B80B-5652-44C1-83D2-41DB38C6B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2F58B-2D74-4A97-B32D-E5931BBC8EAD}" type="pres">
      <dgm:prSet presAssocID="{70A3A681-D330-48F7-AEAA-B2AF8AFC87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E46DA-2E71-4CEA-9BFD-7220FC556286}" type="pres">
      <dgm:prSet presAssocID="{70A3A681-D330-48F7-AEAA-B2AF8AFC872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F9AA4-27EF-4AE9-957C-C52EC99D7A51}" type="pres">
      <dgm:prSet presAssocID="{4A2B1CD5-22AF-4446-AE11-5F3AF7846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FB7C-98CF-44A8-9B26-F02D1C3259A6}" type="pres">
      <dgm:prSet presAssocID="{4A2B1CD5-22AF-4446-AE11-5F3AF784619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3697-E80C-42C0-A9AC-E5C6F797CB3D}" type="pres">
      <dgm:prSet presAssocID="{17F03808-B342-4830-BD1B-5316787DFA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5EEE-7E66-4DEB-9880-CAD086B9A36C}" type="pres">
      <dgm:prSet presAssocID="{17F03808-B342-4830-BD1B-5316787DFA1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7A3AA-1C63-4E09-9FA5-EC052D8B1B5E}" type="presOf" srcId="{86F5266B-399E-4D1B-B960-5CCA4B5C30A9}" destId="{4B5E46DA-2E71-4CEA-9BFD-7220FC556286}" srcOrd="0" destOrd="0" presId="urn:microsoft.com/office/officeart/2005/8/layout/vList2"/>
    <dgm:cxn modelId="{9527F08F-EDBA-4013-92BF-ABC3BA756AD8}" type="presOf" srcId="{C1FCE896-CFF6-41ED-9F86-E50589586C37}" destId="{2BDC5EEE-7E66-4DEB-9880-CAD086B9A36C}" srcOrd="0" destOrd="0" presId="urn:microsoft.com/office/officeart/2005/8/layout/vList2"/>
    <dgm:cxn modelId="{4EEFC5C2-B106-4DCE-9936-EB80852A3C23}" type="presOf" srcId="{4A2B1CD5-22AF-4446-AE11-5F3AF784619A}" destId="{000F9AA4-27EF-4AE9-957C-C52EC99D7A51}" srcOrd="0" destOrd="0" presId="urn:microsoft.com/office/officeart/2005/8/layout/vList2"/>
    <dgm:cxn modelId="{6B53D509-DAC1-4D61-9C5C-8887C0DFF24D}" type="presOf" srcId="{300C68A8-17DA-4CC2-8702-4D0C7F175813}" destId="{F390FB7C-98CF-44A8-9B26-F02D1C3259A6}" srcOrd="0" destOrd="0" presId="urn:microsoft.com/office/officeart/2005/8/layout/vList2"/>
    <dgm:cxn modelId="{CDE06BF1-1D82-42D4-BB91-3F5E32BD072F}" srcId="{5920B80B-5652-44C1-83D2-41DB38C6B9C3}" destId="{70A3A681-D330-48F7-AEAA-B2AF8AFC8725}" srcOrd="0" destOrd="0" parTransId="{B79E91DF-6EA6-456A-8A04-21B49D3EDC2C}" sibTransId="{641A05D4-9250-461D-B0B4-A054611E7C81}"/>
    <dgm:cxn modelId="{AD884890-8ECE-4BF1-9FC1-F5B84B6AA734}" srcId="{70A3A681-D330-48F7-AEAA-B2AF8AFC8725}" destId="{86F5266B-399E-4D1B-B960-5CCA4B5C30A9}" srcOrd="0" destOrd="0" parTransId="{3BB7BA9E-DAA1-4D12-AF2F-E7DF6B476C9E}" sibTransId="{F1064155-82C6-4056-BA81-A0F667F1952A}"/>
    <dgm:cxn modelId="{1F52A610-1E1F-4746-A1C4-BD325D81A784}" srcId="{17F03808-B342-4830-BD1B-5316787DFA17}" destId="{C1FCE896-CFF6-41ED-9F86-E50589586C37}" srcOrd="0" destOrd="0" parTransId="{66A85757-7850-4D25-AF4A-5816619652FC}" sibTransId="{617CE753-29FD-429D-87E2-75CF0C4E02DC}"/>
    <dgm:cxn modelId="{775E3668-9D09-4ED1-9660-D0849EB85CB6}" type="presOf" srcId="{70A3A681-D330-48F7-AEAA-B2AF8AFC8725}" destId="{AD82F58B-2D74-4A97-B32D-E5931BBC8EAD}" srcOrd="0" destOrd="0" presId="urn:microsoft.com/office/officeart/2005/8/layout/vList2"/>
    <dgm:cxn modelId="{0F3CB767-F124-474B-8ED8-A8C9FEDEEEF7}" srcId="{4A2B1CD5-22AF-4446-AE11-5F3AF784619A}" destId="{300C68A8-17DA-4CC2-8702-4D0C7F175813}" srcOrd="0" destOrd="0" parTransId="{8136CF9A-ECE2-4EA1-8B9D-2A71D585CCC0}" sibTransId="{A6DF91FC-DCEA-4A39-8F6C-A40941B8CBBE}"/>
    <dgm:cxn modelId="{9D123C2D-C8AA-4F71-9101-34590002B70D}" type="presOf" srcId="{17F03808-B342-4830-BD1B-5316787DFA17}" destId="{C4933697-E80C-42C0-A9AC-E5C6F797CB3D}" srcOrd="0" destOrd="0" presId="urn:microsoft.com/office/officeart/2005/8/layout/vList2"/>
    <dgm:cxn modelId="{2A6FC511-C53D-43F3-91E5-D4757FD827A2}" srcId="{5920B80B-5652-44C1-83D2-41DB38C6B9C3}" destId="{4A2B1CD5-22AF-4446-AE11-5F3AF784619A}" srcOrd="1" destOrd="0" parTransId="{56E02C24-5F78-438C-A9A1-A30AAD3D34E6}" sibTransId="{1582065D-1CE2-4901-AA6B-F728E22795F5}"/>
    <dgm:cxn modelId="{7351F88D-9838-412E-89D7-899F59700D57}" type="presOf" srcId="{5920B80B-5652-44C1-83D2-41DB38C6B9C3}" destId="{568B1655-6521-4042-BAB9-E03975CBE335}" srcOrd="0" destOrd="0" presId="urn:microsoft.com/office/officeart/2005/8/layout/vList2"/>
    <dgm:cxn modelId="{FBE0EC20-3F1B-4F39-883C-BFBB4F18BF68}" srcId="{5920B80B-5652-44C1-83D2-41DB38C6B9C3}" destId="{17F03808-B342-4830-BD1B-5316787DFA17}" srcOrd="2" destOrd="0" parTransId="{FF4B878F-967F-49D4-9DC4-976B619804BA}" sibTransId="{27A0429E-4881-4A5F-BAF6-7DEDAF42B99F}"/>
    <dgm:cxn modelId="{CFC975D3-1229-4038-A3F0-B985FF1B6087}" type="presParOf" srcId="{568B1655-6521-4042-BAB9-E03975CBE335}" destId="{AD82F58B-2D74-4A97-B32D-E5931BBC8EAD}" srcOrd="0" destOrd="0" presId="urn:microsoft.com/office/officeart/2005/8/layout/vList2"/>
    <dgm:cxn modelId="{80711AF2-EE50-44F8-A1BF-597F71018D9A}" type="presParOf" srcId="{568B1655-6521-4042-BAB9-E03975CBE335}" destId="{4B5E46DA-2E71-4CEA-9BFD-7220FC556286}" srcOrd="1" destOrd="0" presId="urn:microsoft.com/office/officeart/2005/8/layout/vList2"/>
    <dgm:cxn modelId="{6C557DBA-4178-420C-B8F6-3A6EF13914B4}" type="presParOf" srcId="{568B1655-6521-4042-BAB9-E03975CBE335}" destId="{000F9AA4-27EF-4AE9-957C-C52EC99D7A51}" srcOrd="2" destOrd="0" presId="urn:microsoft.com/office/officeart/2005/8/layout/vList2"/>
    <dgm:cxn modelId="{CB5FF05A-491B-4577-A98F-E6F09E827813}" type="presParOf" srcId="{568B1655-6521-4042-BAB9-E03975CBE335}" destId="{F390FB7C-98CF-44A8-9B26-F02D1C3259A6}" srcOrd="3" destOrd="0" presId="urn:microsoft.com/office/officeart/2005/8/layout/vList2"/>
    <dgm:cxn modelId="{FD37FD6F-1AE2-484D-B566-B64AFC7E5293}" type="presParOf" srcId="{568B1655-6521-4042-BAB9-E03975CBE335}" destId="{C4933697-E80C-42C0-A9AC-E5C6F797CB3D}" srcOrd="4" destOrd="0" presId="urn:microsoft.com/office/officeart/2005/8/layout/vList2"/>
    <dgm:cxn modelId="{3D1EFCB2-C10D-4EA6-B62A-CA9B9B9CEB81}" type="presParOf" srcId="{568B1655-6521-4042-BAB9-E03975CBE335}" destId="{2BDC5EEE-7E66-4DEB-9880-CAD086B9A3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Опишите фотографию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 описать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2600" dirty="0"/>
            <a:t>Место и время проведения праздника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045E3FA8-AFB7-485D-911A-BD46FAEB31D3}">
      <dgm:prSet phldrT="[Текст]"/>
      <dgm:spPr/>
      <dgm:t>
        <a:bodyPr/>
        <a:lstStyle/>
        <a:p>
          <a:r>
            <a:rPr lang="ru-RU" sz="2600" dirty="0"/>
            <a:t>Присутствующих на празднике</a:t>
          </a:r>
        </a:p>
      </dgm:t>
    </dgm:pt>
    <dgm:pt modelId="{2C3E99FD-D354-4F73-90B1-875D6150521A}" type="parTrans" cxnId="{0D4CE259-A9D4-4AA0-8789-604E928B08EF}">
      <dgm:prSet/>
      <dgm:spPr/>
    </dgm:pt>
    <dgm:pt modelId="{72F7AE66-88A5-40AC-B1F4-635909C6E165}" type="sibTrans" cxnId="{0D4CE259-A9D4-4AA0-8789-604E928B08EF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2600" dirty="0"/>
            <a:t>Событие, которому посвящён праздник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3D87E5D1-B530-4937-8995-36D15B72C1DD}">
      <dgm:prSet phldrT="[Текст]"/>
      <dgm:spPr/>
      <dgm:t>
        <a:bodyPr/>
        <a:lstStyle/>
        <a:p>
          <a:r>
            <a:rPr lang="ru-RU" sz="2600" dirty="0"/>
            <a:t>Общую атмосферу праздника</a:t>
          </a:r>
          <a:r>
            <a:rPr lang="en-US" sz="2600" dirty="0"/>
            <a:t/>
          </a:r>
          <a:br>
            <a:rPr lang="en-US" sz="2600" dirty="0"/>
          </a:br>
          <a:r>
            <a:rPr lang="ru-RU" sz="2600" dirty="0"/>
            <a:t>и настроение участников</a:t>
          </a:r>
        </a:p>
      </dgm:t>
    </dgm:pt>
    <dgm:pt modelId="{2FE332B0-2C2C-48DD-BB9B-332615004F5F}" type="parTrans" cxnId="{5A57A2AC-CAAB-4BAD-B8E8-E052AABB353A}">
      <dgm:prSet/>
      <dgm:spPr/>
    </dgm:pt>
    <dgm:pt modelId="{9B922CD0-AF3F-4B52-8280-709B1E44BAD5}" type="sibTrans" cxnId="{5A57A2AC-CAAB-4BAD-B8E8-E052AABB353A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6370-BA95-47EF-88B7-1B1302256C02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0D4CE259-A9D4-4AA0-8789-604E928B08EF}" srcId="{31BD75E8-1F63-4F52-A919-E17AAD4BDCAF}" destId="{045E3FA8-AFB7-485D-911A-BD46FAEB31D3}" srcOrd="2" destOrd="0" parTransId="{2C3E99FD-D354-4F73-90B1-875D6150521A}" sibTransId="{72F7AE66-88A5-40AC-B1F4-635909C6E165}"/>
    <dgm:cxn modelId="{8C6326A8-7930-4A93-804D-3D0035F0381B}" type="presOf" srcId="{3D87E5D1-B530-4937-8995-36D15B72C1DD}" destId="{39876370-BA95-47EF-88B7-1B1302256C02}" srcOrd="0" destOrd="3" presId="urn:microsoft.com/office/officeart/2005/8/layout/vList2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DB665546-58E9-4A10-BF07-C2E8AC50EA96}" type="presOf" srcId="{045E3FA8-AFB7-485D-911A-BD46FAEB31D3}" destId="{39876370-BA95-47EF-88B7-1B1302256C02}" srcOrd="0" destOrd="2" presId="urn:microsoft.com/office/officeart/2005/8/layout/vList2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D9716C97-C1B0-42E1-B15F-8E4180D42591}" type="presOf" srcId="{4A4E3F77-2CCD-473F-8731-A5347223B6A1}" destId="{39876370-BA95-47EF-88B7-1B1302256C02}" srcOrd="0" destOrd="0" presId="urn:microsoft.com/office/officeart/2005/8/layout/vList2"/>
    <dgm:cxn modelId="{0E198EF2-9E7C-4ED8-94D4-C31BF691EE4F}" type="presOf" srcId="{3F34F8EF-9A75-4730-BEC7-DFE3CE007D1F}" destId="{39876370-BA95-47EF-88B7-1B1302256C02}" srcOrd="0" destOrd="1" presId="urn:microsoft.com/office/officeart/2005/8/layout/vList2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FE9681F3-3D1D-411A-A3CC-3E8D35C3504D}" type="presParOf" srcId="{AD0973CD-4269-493B-A238-CD0FE673F1C4}" destId="{39876370-BA95-47EF-88B7-1B1302256C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Расскажите о том, как Вы ходили</a:t>
          </a:r>
          <a:r>
            <a:rPr lang="en-US" dirty="0"/>
            <a:t/>
          </a:r>
          <a:br>
            <a:rPr lang="en-US" dirty="0"/>
          </a:br>
          <a:r>
            <a:rPr lang="ru-RU" dirty="0"/>
            <a:t>в поход (на экскурсию)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забудьте рассказать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Куда и когда Вы ходили в поход или на экскурсию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 кем ходили в поход или на экскурсию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3D87E5D1-B530-4937-8995-36D15B72C1DD}">
      <dgm:prSet phldrT="[Текст]"/>
      <dgm:spPr/>
      <dgm:t>
        <a:bodyPr/>
        <a:lstStyle/>
        <a:p>
          <a:r>
            <a:rPr lang="ru-RU" sz="2600" dirty="0"/>
            <a:t>Почему Вам запомнился этот поход или экскурсия</a:t>
          </a:r>
        </a:p>
      </dgm:t>
    </dgm:pt>
    <dgm:pt modelId="{2FE332B0-2C2C-48DD-BB9B-332615004F5F}" type="parTrans" cxnId="{5A57A2AC-CAAB-4BAD-B8E8-E052AABB353A}">
      <dgm:prSet/>
      <dgm:spPr/>
    </dgm:pt>
    <dgm:pt modelId="{9B922CD0-AF3F-4B52-8280-709B1E44BAD5}" type="sibTrans" cxnId="{5A57A2AC-CAAB-4BAD-B8E8-E052AABB353A}">
      <dgm:prSet/>
      <dgm:spPr/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готовились к походу или экскурсии</a:t>
          </a:r>
        </a:p>
      </dgm:t>
    </dgm:pt>
    <dgm:pt modelId="{312163A5-2CC1-4E5D-A7DC-E697EC94DB6F}" type="parTrans" cxnId="{49FD5B2C-5FF9-4980-91EB-E28E5C660E38}">
      <dgm:prSet/>
      <dgm:spPr/>
    </dgm:pt>
    <dgm:pt modelId="{9EF20CFE-0915-44D7-AD2E-4A505D58DB8C}" type="sibTrans" cxnId="{49FD5B2C-5FF9-4980-91EB-E28E5C660E38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D24DD-DDC5-4FB0-80AD-871B26A20349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916CE04B-40E0-4727-ACFE-B61F1B1C47F5}" type="presOf" srcId="{4A4E3F77-2CCD-473F-8731-A5347223B6A1}" destId="{446D24DD-DDC5-4FB0-80AD-871B26A20349}" srcOrd="0" destOrd="0" presId="urn:microsoft.com/office/officeart/2005/8/layout/vList2"/>
    <dgm:cxn modelId="{EC0B5FCA-D070-4804-9519-310CE9448C74}" type="presOf" srcId="{F142D837-AAED-4D47-A15C-62E6C40FC5A9}" destId="{446D24DD-DDC5-4FB0-80AD-871B26A20349}" srcOrd="0" destOrd="2" presId="urn:microsoft.com/office/officeart/2005/8/layout/vList2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095E26BB-486B-4CE0-A71D-E8D160E1CE46}" type="presOf" srcId="{3F34F8EF-9A75-4730-BEC7-DFE3CE007D1F}" destId="{446D24DD-DDC5-4FB0-80AD-871B26A20349}" srcOrd="0" destOrd="1" presId="urn:microsoft.com/office/officeart/2005/8/layout/vList2"/>
    <dgm:cxn modelId="{49FD5B2C-5FF9-4980-91EB-E28E5C660E38}" srcId="{31BD75E8-1F63-4F52-A919-E17AAD4BDCAF}" destId="{F142D837-AAED-4D47-A15C-62E6C40FC5A9}" srcOrd="2" destOrd="0" parTransId="{312163A5-2CC1-4E5D-A7DC-E697EC94DB6F}" sibTransId="{9EF20CFE-0915-44D7-AD2E-4A505D58DB8C}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C19782D0-EFE9-41BF-9F5A-466DC5D0AD8C}" type="presOf" srcId="{3D87E5D1-B530-4937-8995-36D15B72C1DD}" destId="{446D24DD-DDC5-4FB0-80AD-871B26A20349}" srcOrd="0" destOrd="3" presId="urn:microsoft.com/office/officeart/2005/8/layout/vList2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D39F6FBF-B9A0-46B1-BD31-4362D3B231C6}" type="presParOf" srcId="{AD0973CD-4269-493B-A238-CD0FE673F1C4}" destId="{446D24DD-DDC5-4FB0-80AD-871B26A20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Всегда ли нужно следовать моде?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забудьте ответить на вопросы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Для Вас важно следовать моде и почему?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Следовать моде можно только в одежде?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Вы понимаете выражение "хороший вкус"? </a:t>
          </a:r>
        </a:p>
      </dgm:t>
    </dgm:pt>
    <dgm:pt modelId="{312163A5-2CC1-4E5D-A7DC-E697EC94DB6F}" type="parTrans" cxnId="{49FD5B2C-5FF9-4980-91EB-E28E5C660E38}">
      <dgm:prSet/>
      <dgm:spPr/>
    </dgm:pt>
    <dgm:pt modelId="{9EF20CFE-0915-44D7-AD2E-4A505D58DB8C}" type="sibTrans" cxnId="{49FD5B2C-5FF9-4980-91EB-E28E5C660E38}">
      <dgm:prSet/>
      <dgm:spPr/>
    </dgm:pt>
    <dgm:pt modelId="{A7C5D6DE-1253-44BF-85AC-B7548CCCCDC7}">
      <dgm:prSet phldrT="[Текст]"/>
      <dgm:spPr/>
      <dgm:t>
        <a:bodyPr/>
        <a:lstStyle/>
        <a:p>
          <a:r>
            <a:rPr lang="ru-RU" sz="2600" dirty="0"/>
            <a:t>Что значит следовать моде?</a:t>
          </a:r>
        </a:p>
      </dgm:t>
    </dgm:pt>
    <dgm:pt modelId="{DD9012EE-FD61-4099-B7C2-18301385898E}" type="parTrans" cxnId="{431BE0C1-7442-44A6-BC93-08AC8DC434C2}">
      <dgm:prSet/>
      <dgm:spPr/>
    </dgm:pt>
    <dgm:pt modelId="{29DCD04D-BDA0-4795-BA95-56465126B982}" type="sibTrans" cxnId="{431BE0C1-7442-44A6-BC93-08AC8DC434C2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3C62-C5F8-41BF-82DC-0F6815F42E34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2C21B-6744-47D7-9D70-DD7A93FAC4D3}" type="presOf" srcId="{A7C5D6DE-1253-44BF-85AC-B7548CCCCDC7}" destId="{7F5F3C62-C5F8-41BF-82DC-0F6815F42E3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455C826B-B955-4EA2-8B94-07798F3E8FE0}" srcId="{31BD75E8-1F63-4F52-A919-E17AAD4BDCAF}" destId="{4A4E3F77-2CCD-473F-8731-A5347223B6A1}" srcOrd="1" destOrd="0" parTransId="{38E728D0-6079-4E1A-9D13-DEC5D5847FCD}" sibTransId="{12D798BB-0E09-4BD8-A1E9-D692B8C4FC3D}"/>
    <dgm:cxn modelId="{49FD5B2C-5FF9-4980-91EB-E28E5C660E38}" srcId="{31BD75E8-1F63-4F52-A919-E17AAD4BDCAF}" destId="{F142D837-AAED-4D47-A15C-62E6C40FC5A9}" srcOrd="3" destOrd="0" parTransId="{312163A5-2CC1-4E5D-A7DC-E697EC94DB6F}" sibTransId="{9EF20CFE-0915-44D7-AD2E-4A505D58DB8C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5E7B7DCB-5F12-4C11-812F-7B9E8323069C}" type="presOf" srcId="{F142D837-AAED-4D47-A15C-62E6C40FC5A9}" destId="{7F5F3C62-C5F8-41BF-82DC-0F6815F42E34}" srcOrd="0" destOrd="3" presId="urn:microsoft.com/office/officeart/2005/8/layout/vList2"/>
    <dgm:cxn modelId="{283670DC-AD6B-4CE8-B687-69FCE8024F8D}" type="presOf" srcId="{3F34F8EF-9A75-4730-BEC7-DFE3CE007D1F}" destId="{7F5F3C62-C5F8-41BF-82DC-0F6815F42E34}" srcOrd="0" destOrd="2" presId="urn:microsoft.com/office/officeart/2005/8/layout/vList2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431BE0C1-7442-44A6-BC93-08AC8DC434C2}" srcId="{31BD75E8-1F63-4F52-A919-E17AAD4BDCAF}" destId="{A7C5D6DE-1253-44BF-85AC-B7548CCCCDC7}" srcOrd="0" destOrd="0" parTransId="{DD9012EE-FD61-4099-B7C2-18301385898E}" sibTransId="{29DCD04D-BDA0-4795-BA95-56465126B982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75AF3048-718C-4E88-8712-2D75DB929741}" type="presOf" srcId="{4A4E3F77-2CCD-473F-8731-A5347223B6A1}" destId="{7F5F3C62-C5F8-41BF-82DC-0F6815F42E34}" srcOrd="0" destOrd="1" presId="urn:microsoft.com/office/officeart/2005/8/layout/vList2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6EA93340-128F-46A8-806F-284D82E81F64}" srcId="{31BD75E8-1F63-4F52-A919-E17AAD4BDCAF}" destId="{3F34F8EF-9A75-4730-BEC7-DFE3CE007D1F}" srcOrd="2" destOrd="0" parTransId="{D3E3AC7F-7DD4-4E33-A3AE-4E57E366C9FA}" sibTransId="{8BEB968B-3E76-4899-B853-2423542321A5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5A485A84-27AD-44BD-9088-E80094B15CA1}" type="presParOf" srcId="{AD0973CD-4269-493B-A238-CD0FE673F1C4}" destId="{7F5F3C62-C5F8-41BF-82DC-0F6815F42E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Когда можно сказать, что праздник удался?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Вы больше любите праздник или подготовку</a:t>
          </a:r>
          <a:r>
            <a:rPr lang="en-US" sz="2600" dirty="0"/>
            <a:t/>
          </a:r>
          <a:br>
            <a:rPr lang="en-US" sz="2600" dirty="0"/>
          </a:br>
          <a:r>
            <a:rPr lang="ru-RU" sz="2600" dirty="0"/>
            <a:t>к нему? Почему?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Какие праздники Вам нравятся больше и почему: домашние, школьные, в кругу друзей?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Что самое важное в походе или экскурсии?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Чем полезны походы и экскурсии?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Вы слушаете чужие советы? Чьи советы для Вас особенно важны?</a:t>
          </a:r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Приведите пример отрицательного влияния моды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Что означает, по Вашему мнению, слово "модный"? 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978" y="601949"/>
          <a:ext cx="3561134" cy="178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8 </a:t>
          </a:r>
          <a:r>
            <a:rPr lang="en-US" sz="5400" kern="1200" dirty="0"/>
            <a:t/>
          </a:r>
          <a:br>
            <a:rPr lang="en-US" sz="5400" kern="1200" dirty="0"/>
          </a:br>
          <a:r>
            <a:rPr lang="ru-RU" sz="5400" kern="1200" dirty="0"/>
            <a:t>баллов</a:t>
          </a:r>
        </a:p>
      </dsp:txBody>
      <dsp:txXfrm>
        <a:off x="53129" y="654100"/>
        <a:ext cx="3456832" cy="1676265"/>
      </dsp:txXfrm>
    </dsp:sp>
    <dsp:sp modelId="{3585C612-4CAE-4594-BFD1-188F5B83E4CA}">
      <dsp:nvSpPr>
        <dsp:cNvPr id="0" name=""/>
        <dsp:cNvSpPr/>
      </dsp:nvSpPr>
      <dsp:spPr>
        <a:xfrm>
          <a:off x="357091" y="2382516"/>
          <a:ext cx="356113" cy="133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25"/>
              </a:lnTo>
              <a:lnTo>
                <a:pt x="356113" y="133542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713205" y="2827658"/>
          <a:ext cx="2848907" cy="17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 Необходимо набрать,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ru-RU" sz="1800" kern="1200" dirty="0"/>
            <a:t>чтобы получить "зачет"</a:t>
          </a:r>
        </a:p>
      </dsp:txBody>
      <dsp:txXfrm>
        <a:off x="765356" y="2879809"/>
        <a:ext cx="2744605" cy="1676265"/>
      </dsp:txXfrm>
    </dsp:sp>
    <dsp:sp modelId="{F2B66C0D-CC94-49E6-83FA-6CCC10036FE0}">
      <dsp:nvSpPr>
        <dsp:cNvPr id="0" name=""/>
        <dsp:cNvSpPr/>
      </dsp:nvSpPr>
      <dsp:spPr>
        <a:xfrm>
          <a:off x="4452396" y="601949"/>
          <a:ext cx="3561134" cy="178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14 баллов</a:t>
          </a:r>
        </a:p>
      </dsp:txBody>
      <dsp:txXfrm>
        <a:off x="4504547" y="654100"/>
        <a:ext cx="3456832" cy="1676265"/>
      </dsp:txXfrm>
    </dsp:sp>
    <dsp:sp modelId="{8D1F4F3F-B845-415C-BFF3-0750A868DB34}">
      <dsp:nvSpPr>
        <dsp:cNvPr id="0" name=""/>
        <dsp:cNvSpPr/>
      </dsp:nvSpPr>
      <dsp:spPr>
        <a:xfrm>
          <a:off x="4808510" y="2382516"/>
          <a:ext cx="356113" cy="133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25"/>
              </a:lnTo>
              <a:lnTo>
                <a:pt x="356113" y="133542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5164623" y="2827658"/>
          <a:ext cx="2848907" cy="17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Максимальное количество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ru-RU" sz="1800" kern="1200" dirty="0"/>
            <a:t>за собеседование</a:t>
          </a:r>
        </a:p>
      </dsp:txBody>
      <dsp:txXfrm>
        <a:off x="5216774" y="2879809"/>
        <a:ext cx="2744605" cy="16762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8139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8 баллов - максимум</a:t>
          </a:r>
          <a:endParaRPr lang="ru-RU" sz="2400" b="1" kern="1200" dirty="0">
            <a:solidFill>
              <a:srgbClr val="010000"/>
            </a:solidFill>
            <a:latin typeface="Century Gothic"/>
          </a:endParaRPr>
        </a:p>
      </dsp:txBody>
      <dsp:txXfrm>
        <a:off x="41212" y="1617747"/>
        <a:ext cx="2192277" cy="1063065"/>
      </dsp:txXfrm>
    </dsp:sp>
    <dsp:sp modelId="{B45ABA03-1A9C-4D9A-9587-EDBA4A28BAAE}">
      <dsp:nvSpPr>
        <dsp:cNvPr id="0" name=""/>
        <dsp:cNvSpPr/>
      </dsp:nvSpPr>
      <dsp:spPr>
        <a:xfrm rot="18289469">
          <a:off x="1927295" y="1476340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1460435"/>
        <a:ext cx="79095" cy="79095"/>
      </dsp:txXfrm>
    </dsp:sp>
    <dsp:sp modelId="{603CD59C-4112-4174-A306-73276A56ED66}">
      <dsp:nvSpPr>
        <dsp:cNvPr id="0" name=""/>
        <dsp:cNvSpPr/>
      </dsp:nvSpPr>
      <dsp:spPr>
        <a:xfrm>
          <a:off x="3169932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 балла</a:t>
          </a:r>
        </a:p>
      </dsp:txBody>
      <dsp:txXfrm>
        <a:off x="3203005" y="319153"/>
        <a:ext cx="2192277" cy="1063065"/>
      </dsp:txXfrm>
    </dsp:sp>
    <dsp:sp modelId="{613B9CCA-87F6-4EAB-B686-73796700925D}">
      <dsp:nvSpPr>
        <dsp:cNvPr id="0" name=""/>
        <dsp:cNvSpPr/>
      </dsp:nvSpPr>
      <dsp:spPr>
        <a:xfrm>
          <a:off x="5428355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828102"/>
        <a:ext cx="45168" cy="45168"/>
      </dsp:txXfrm>
    </dsp:sp>
    <dsp:sp modelId="{36BFBC0E-D284-4C79-8F28-DD33F93E1204}">
      <dsp:nvSpPr>
        <dsp:cNvPr id="0" name=""/>
        <dsp:cNvSpPr/>
      </dsp:nvSpPr>
      <dsp:spPr>
        <a:xfrm>
          <a:off x="6331724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Монолог</a:t>
          </a:r>
        </a:p>
      </dsp:txBody>
      <dsp:txXfrm>
        <a:off x="6364797" y="319153"/>
        <a:ext cx="2192277" cy="1063065"/>
      </dsp:txXfrm>
    </dsp:sp>
    <dsp:sp modelId="{8EE00FAE-7E64-48BF-8ABB-C551461CCA3F}">
      <dsp:nvSpPr>
        <dsp:cNvPr id="0" name=""/>
        <dsp:cNvSpPr/>
      </dsp:nvSpPr>
      <dsp:spPr>
        <a:xfrm>
          <a:off x="8590147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828102"/>
        <a:ext cx="45168" cy="45168"/>
      </dsp:txXfrm>
    </dsp:sp>
    <dsp:sp modelId="{C365D6B5-F6FC-466B-87A8-4344BB6F7187}">
      <dsp:nvSpPr>
        <dsp:cNvPr id="0" name=""/>
        <dsp:cNvSpPr/>
      </dsp:nvSpPr>
      <dsp:spPr>
        <a:xfrm>
          <a:off x="9493517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Задание 3</a:t>
          </a:r>
        </a:p>
      </dsp:txBody>
      <dsp:txXfrm>
        <a:off x="9526590" y="319153"/>
        <a:ext cx="2192277" cy="1063065"/>
      </dsp:txXfrm>
    </dsp:sp>
    <dsp:sp modelId="{00A62CB2-70F4-4EDD-88C0-90DA6AFF5B28}">
      <dsp:nvSpPr>
        <dsp:cNvPr id="0" name=""/>
        <dsp:cNvSpPr/>
      </dsp:nvSpPr>
      <dsp:spPr>
        <a:xfrm>
          <a:off x="2266563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5663" y="2126695"/>
        <a:ext cx="45168" cy="45168"/>
      </dsp:txXfrm>
    </dsp:sp>
    <dsp:sp modelId="{4C81CE82-C65E-4A4F-BECB-E11215F4C69A}">
      <dsp:nvSpPr>
        <dsp:cNvPr id="0" name=""/>
        <dsp:cNvSpPr/>
      </dsp:nvSpPr>
      <dsp:spPr>
        <a:xfrm>
          <a:off x="3169932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 балла</a:t>
          </a:r>
        </a:p>
      </dsp:txBody>
      <dsp:txXfrm>
        <a:off x="3203005" y="1617747"/>
        <a:ext cx="2192277" cy="1063065"/>
      </dsp:txXfrm>
    </dsp:sp>
    <dsp:sp modelId="{B91821FF-F2BA-4BF7-9F91-15763EDF42B1}">
      <dsp:nvSpPr>
        <dsp:cNvPr id="0" name=""/>
        <dsp:cNvSpPr/>
      </dsp:nvSpPr>
      <dsp:spPr>
        <a:xfrm>
          <a:off x="5428355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2126695"/>
        <a:ext cx="45168" cy="45168"/>
      </dsp:txXfrm>
    </dsp:sp>
    <dsp:sp modelId="{2869FA49-2C08-4F51-8D3D-D37278DAB5EF}">
      <dsp:nvSpPr>
        <dsp:cNvPr id="0" name=""/>
        <dsp:cNvSpPr/>
      </dsp:nvSpPr>
      <dsp:spPr>
        <a:xfrm>
          <a:off x="6331724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Диалог 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6364797" y="1617747"/>
        <a:ext cx="2192277" cy="1063065"/>
      </dsp:txXfrm>
    </dsp:sp>
    <dsp:sp modelId="{4840AA5B-A05A-419A-9404-4D7392B3D3EB}">
      <dsp:nvSpPr>
        <dsp:cNvPr id="0" name=""/>
        <dsp:cNvSpPr/>
      </dsp:nvSpPr>
      <dsp:spPr>
        <a:xfrm>
          <a:off x="8590147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2126695"/>
        <a:ext cx="45168" cy="45168"/>
      </dsp:txXfrm>
    </dsp:sp>
    <dsp:sp modelId="{23658BFE-997E-4E7B-84CA-A84CFF83823C}">
      <dsp:nvSpPr>
        <dsp:cNvPr id="0" name=""/>
        <dsp:cNvSpPr/>
      </dsp:nvSpPr>
      <dsp:spPr>
        <a:xfrm>
          <a:off x="9493517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Задание 4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9526590" y="1617747"/>
        <a:ext cx="2192277" cy="1063065"/>
      </dsp:txXfrm>
    </dsp:sp>
    <dsp:sp modelId="{5095FFA3-EF0D-4D92-A2CB-D5AF3ECE6B92}">
      <dsp:nvSpPr>
        <dsp:cNvPr id="0" name=""/>
        <dsp:cNvSpPr/>
      </dsp:nvSpPr>
      <dsp:spPr>
        <a:xfrm rot="3310531">
          <a:off x="1927295" y="2774934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2759029"/>
        <a:ext cx="79095" cy="79095"/>
      </dsp:txXfrm>
    </dsp:sp>
    <dsp:sp modelId="{3917EEA3-8F80-4AB6-A29B-3B1F47C4CC71}">
      <dsp:nvSpPr>
        <dsp:cNvPr id="0" name=""/>
        <dsp:cNvSpPr/>
      </dsp:nvSpPr>
      <dsp:spPr>
        <a:xfrm>
          <a:off x="3169932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 балла</a:t>
          </a:r>
        </a:p>
      </dsp:txBody>
      <dsp:txXfrm>
        <a:off x="3203005" y="2916340"/>
        <a:ext cx="2192277" cy="1063065"/>
      </dsp:txXfrm>
    </dsp:sp>
    <dsp:sp modelId="{D459D4CC-A922-4293-9BF2-68D93DC76C8B}">
      <dsp:nvSpPr>
        <dsp:cNvPr id="0" name=""/>
        <dsp:cNvSpPr/>
      </dsp:nvSpPr>
      <dsp:spPr>
        <a:xfrm>
          <a:off x="5428355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3425289"/>
        <a:ext cx="45168" cy="45168"/>
      </dsp:txXfrm>
    </dsp:sp>
    <dsp:sp modelId="{CF6275D2-EAAD-4E0A-875C-12850FC419AC}">
      <dsp:nvSpPr>
        <dsp:cNvPr id="0" name=""/>
        <dsp:cNvSpPr/>
      </dsp:nvSpPr>
      <dsp:spPr>
        <a:xfrm>
          <a:off x="6331724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Речевое оформление 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6364797" y="2916340"/>
        <a:ext cx="2192277" cy="1063065"/>
      </dsp:txXfrm>
    </dsp:sp>
    <dsp:sp modelId="{B11A2DD6-AFBE-40EE-9F3B-A04DEEF8FDE9}">
      <dsp:nvSpPr>
        <dsp:cNvPr id="0" name=""/>
        <dsp:cNvSpPr/>
      </dsp:nvSpPr>
      <dsp:spPr>
        <a:xfrm>
          <a:off x="8590147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3425289"/>
        <a:ext cx="45168" cy="45168"/>
      </dsp:txXfrm>
    </dsp:sp>
    <dsp:sp modelId="{650EDAD4-D0D3-425C-94C5-66C940A3D6A9}">
      <dsp:nvSpPr>
        <dsp:cNvPr id="0" name=""/>
        <dsp:cNvSpPr/>
      </dsp:nvSpPr>
      <dsp:spPr>
        <a:xfrm>
          <a:off x="9493517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Задания 3 и 4</a:t>
          </a:r>
        </a:p>
      </dsp:txBody>
      <dsp:txXfrm>
        <a:off x="9526590" y="2916340"/>
        <a:ext cx="2192277" cy="106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8139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6 баллов - максимум</a:t>
          </a:r>
          <a:endParaRPr lang="ru-RU" sz="2300" b="1" kern="1200" dirty="0">
            <a:solidFill>
              <a:srgbClr val="010000"/>
            </a:solidFill>
            <a:latin typeface="Century Gothic"/>
          </a:endParaRPr>
        </a:p>
      </dsp:txBody>
      <dsp:txXfrm>
        <a:off x="41212" y="1617747"/>
        <a:ext cx="2192277" cy="1063065"/>
      </dsp:txXfrm>
    </dsp:sp>
    <dsp:sp modelId="{B45ABA03-1A9C-4D9A-9587-EDBA4A28BAAE}">
      <dsp:nvSpPr>
        <dsp:cNvPr id="0" name=""/>
        <dsp:cNvSpPr/>
      </dsp:nvSpPr>
      <dsp:spPr>
        <a:xfrm rot="18289469">
          <a:off x="1927295" y="1476340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1460435"/>
        <a:ext cx="79095" cy="79095"/>
      </dsp:txXfrm>
    </dsp:sp>
    <dsp:sp modelId="{603CD59C-4112-4174-A306-73276A56ED66}">
      <dsp:nvSpPr>
        <dsp:cNvPr id="0" name=""/>
        <dsp:cNvSpPr/>
      </dsp:nvSpPr>
      <dsp:spPr>
        <a:xfrm>
          <a:off x="3169932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2 балла</a:t>
          </a:r>
        </a:p>
      </dsp:txBody>
      <dsp:txXfrm>
        <a:off x="3203005" y="319153"/>
        <a:ext cx="2192277" cy="1063065"/>
      </dsp:txXfrm>
    </dsp:sp>
    <dsp:sp modelId="{613B9CCA-87F6-4EAB-B686-73796700925D}">
      <dsp:nvSpPr>
        <dsp:cNvPr id="0" name=""/>
        <dsp:cNvSpPr/>
      </dsp:nvSpPr>
      <dsp:spPr>
        <a:xfrm>
          <a:off x="5428355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828102"/>
        <a:ext cx="45168" cy="45168"/>
      </dsp:txXfrm>
    </dsp:sp>
    <dsp:sp modelId="{36BFBC0E-D284-4C79-8F28-DD33F93E1204}">
      <dsp:nvSpPr>
        <dsp:cNvPr id="0" name=""/>
        <dsp:cNvSpPr/>
      </dsp:nvSpPr>
      <dsp:spPr>
        <a:xfrm>
          <a:off x="6331724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Чтение текста вслух</a:t>
          </a:r>
        </a:p>
      </dsp:txBody>
      <dsp:txXfrm>
        <a:off x="6364797" y="319153"/>
        <a:ext cx="2192277" cy="1063065"/>
      </dsp:txXfrm>
    </dsp:sp>
    <dsp:sp modelId="{8EE00FAE-7E64-48BF-8ABB-C551461CCA3F}">
      <dsp:nvSpPr>
        <dsp:cNvPr id="0" name=""/>
        <dsp:cNvSpPr/>
      </dsp:nvSpPr>
      <dsp:spPr>
        <a:xfrm>
          <a:off x="8590147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828102"/>
        <a:ext cx="45168" cy="45168"/>
      </dsp:txXfrm>
    </dsp:sp>
    <dsp:sp modelId="{C365D6B5-F6FC-466B-87A8-4344BB6F7187}">
      <dsp:nvSpPr>
        <dsp:cNvPr id="0" name=""/>
        <dsp:cNvSpPr/>
      </dsp:nvSpPr>
      <dsp:spPr>
        <a:xfrm>
          <a:off x="9493517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Задание 1</a:t>
          </a:r>
        </a:p>
      </dsp:txBody>
      <dsp:txXfrm>
        <a:off x="9526590" y="319153"/>
        <a:ext cx="2192277" cy="1063065"/>
      </dsp:txXfrm>
    </dsp:sp>
    <dsp:sp modelId="{00A62CB2-70F4-4EDD-88C0-90DA6AFF5B28}">
      <dsp:nvSpPr>
        <dsp:cNvPr id="0" name=""/>
        <dsp:cNvSpPr/>
      </dsp:nvSpPr>
      <dsp:spPr>
        <a:xfrm>
          <a:off x="2266563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5663" y="2126695"/>
        <a:ext cx="45168" cy="45168"/>
      </dsp:txXfrm>
    </dsp:sp>
    <dsp:sp modelId="{4C81CE82-C65E-4A4F-BECB-E11215F4C69A}">
      <dsp:nvSpPr>
        <dsp:cNvPr id="0" name=""/>
        <dsp:cNvSpPr/>
      </dsp:nvSpPr>
      <dsp:spPr>
        <a:xfrm>
          <a:off x="3169932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2 балла</a:t>
          </a:r>
        </a:p>
      </dsp:txBody>
      <dsp:txXfrm>
        <a:off x="3203005" y="1617747"/>
        <a:ext cx="2192277" cy="1063065"/>
      </dsp:txXfrm>
    </dsp:sp>
    <dsp:sp modelId="{B91821FF-F2BA-4BF7-9F91-15763EDF42B1}">
      <dsp:nvSpPr>
        <dsp:cNvPr id="0" name=""/>
        <dsp:cNvSpPr/>
      </dsp:nvSpPr>
      <dsp:spPr>
        <a:xfrm>
          <a:off x="5428355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2126695"/>
        <a:ext cx="45168" cy="45168"/>
      </dsp:txXfrm>
    </dsp:sp>
    <dsp:sp modelId="{2869FA49-2C08-4F51-8D3D-D37278DAB5EF}">
      <dsp:nvSpPr>
        <dsp:cNvPr id="0" name=""/>
        <dsp:cNvSpPr/>
      </dsp:nvSpPr>
      <dsp:spPr>
        <a:xfrm>
          <a:off x="6331724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Пересказ текста 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6364797" y="1617747"/>
        <a:ext cx="2192277" cy="1063065"/>
      </dsp:txXfrm>
    </dsp:sp>
    <dsp:sp modelId="{4840AA5B-A05A-419A-9404-4D7392B3D3EB}">
      <dsp:nvSpPr>
        <dsp:cNvPr id="0" name=""/>
        <dsp:cNvSpPr/>
      </dsp:nvSpPr>
      <dsp:spPr>
        <a:xfrm>
          <a:off x="8590147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2126695"/>
        <a:ext cx="45168" cy="45168"/>
      </dsp:txXfrm>
    </dsp:sp>
    <dsp:sp modelId="{23658BFE-997E-4E7B-84CA-A84CFF83823C}">
      <dsp:nvSpPr>
        <dsp:cNvPr id="0" name=""/>
        <dsp:cNvSpPr/>
      </dsp:nvSpPr>
      <dsp:spPr>
        <a:xfrm>
          <a:off x="9493517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Задание 2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9526590" y="1617747"/>
        <a:ext cx="2192277" cy="1063065"/>
      </dsp:txXfrm>
    </dsp:sp>
    <dsp:sp modelId="{5095FFA3-EF0D-4D92-A2CB-D5AF3ECE6B92}">
      <dsp:nvSpPr>
        <dsp:cNvPr id="0" name=""/>
        <dsp:cNvSpPr/>
      </dsp:nvSpPr>
      <dsp:spPr>
        <a:xfrm rot="3310531">
          <a:off x="1927295" y="2774934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2759029"/>
        <a:ext cx="79095" cy="79095"/>
      </dsp:txXfrm>
    </dsp:sp>
    <dsp:sp modelId="{3917EEA3-8F80-4AB6-A29B-3B1F47C4CC71}">
      <dsp:nvSpPr>
        <dsp:cNvPr id="0" name=""/>
        <dsp:cNvSpPr/>
      </dsp:nvSpPr>
      <dsp:spPr>
        <a:xfrm>
          <a:off x="3169932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2 балла</a:t>
          </a:r>
        </a:p>
      </dsp:txBody>
      <dsp:txXfrm>
        <a:off x="3203005" y="2916340"/>
        <a:ext cx="2192277" cy="1063065"/>
      </dsp:txXfrm>
    </dsp:sp>
    <dsp:sp modelId="{D459D4CC-A922-4293-9BF2-68D93DC76C8B}">
      <dsp:nvSpPr>
        <dsp:cNvPr id="0" name=""/>
        <dsp:cNvSpPr/>
      </dsp:nvSpPr>
      <dsp:spPr>
        <a:xfrm>
          <a:off x="5428355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3425289"/>
        <a:ext cx="45168" cy="45168"/>
      </dsp:txXfrm>
    </dsp:sp>
    <dsp:sp modelId="{CF6275D2-EAAD-4E0A-875C-12850FC419AC}">
      <dsp:nvSpPr>
        <dsp:cNvPr id="0" name=""/>
        <dsp:cNvSpPr/>
      </dsp:nvSpPr>
      <dsp:spPr>
        <a:xfrm>
          <a:off x="6331724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Правильность речи 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6364797" y="2916340"/>
        <a:ext cx="2192277" cy="1063065"/>
      </dsp:txXfrm>
    </dsp:sp>
    <dsp:sp modelId="{B11A2DD6-AFBE-40EE-9F3B-A04DEEF8FDE9}">
      <dsp:nvSpPr>
        <dsp:cNvPr id="0" name=""/>
        <dsp:cNvSpPr/>
      </dsp:nvSpPr>
      <dsp:spPr>
        <a:xfrm>
          <a:off x="8590147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3425289"/>
        <a:ext cx="45168" cy="45168"/>
      </dsp:txXfrm>
    </dsp:sp>
    <dsp:sp modelId="{650EDAD4-D0D3-425C-94C5-66C940A3D6A9}">
      <dsp:nvSpPr>
        <dsp:cNvPr id="0" name=""/>
        <dsp:cNvSpPr/>
      </dsp:nvSpPr>
      <dsp:spPr>
        <a:xfrm>
          <a:off x="9493517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Задания 1 и 2</a:t>
          </a:r>
        </a:p>
      </dsp:txBody>
      <dsp:txXfrm>
        <a:off x="9526590" y="2916340"/>
        <a:ext cx="2192277" cy="106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2F58B-2D74-4A97-B32D-E5931BBC8EAD}">
      <dsp:nvSpPr>
        <dsp:cNvPr id="0" name=""/>
        <dsp:cNvSpPr/>
      </dsp:nvSpPr>
      <dsp:spPr>
        <a:xfrm>
          <a:off x="0" y="57830"/>
          <a:ext cx="6245436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Century Gothic"/>
            </a:rPr>
            <a:t>Тема 1</a:t>
          </a:r>
        </a:p>
      </dsp:txBody>
      <dsp:txXfrm>
        <a:off x="37467" y="95297"/>
        <a:ext cx="6170502" cy="692586"/>
      </dsp:txXfrm>
    </dsp:sp>
    <dsp:sp modelId="{4B5E46DA-2E71-4CEA-9BFD-7220FC556286}">
      <dsp:nvSpPr>
        <dsp:cNvPr id="0" name=""/>
        <dsp:cNvSpPr/>
      </dsp:nvSpPr>
      <dsp:spPr>
        <a:xfrm>
          <a:off x="0" y="825350"/>
          <a:ext cx="624543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Праздник. 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ru-RU" sz="2500" kern="1200" dirty="0">
              <a:solidFill>
                <a:srgbClr val="010000"/>
              </a:solidFill>
            </a:rPr>
            <a:t>Описание </a:t>
          </a:r>
          <a:r>
            <a:rPr lang="ru-RU" sz="2500" kern="1200" dirty="0"/>
            <a:t>фотографии </a:t>
          </a:r>
        </a:p>
      </dsp:txBody>
      <dsp:txXfrm>
        <a:off x="0" y="825350"/>
        <a:ext cx="6245436" cy="794880"/>
      </dsp:txXfrm>
    </dsp:sp>
    <dsp:sp modelId="{000F9AA4-27EF-4AE9-957C-C52EC99D7A51}">
      <dsp:nvSpPr>
        <dsp:cNvPr id="0" name=""/>
        <dsp:cNvSpPr/>
      </dsp:nvSpPr>
      <dsp:spPr>
        <a:xfrm>
          <a:off x="0" y="1620230"/>
          <a:ext cx="6245436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Тема 2</a:t>
          </a:r>
        </a:p>
      </dsp:txBody>
      <dsp:txXfrm>
        <a:off x="37467" y="1657697"/>
        <a:ext cx="6170502" cy="692586"/>
      </dsp:txXfrm>
    </dsp:sp>
    <dsp:sp modelId="{F390FB7C-98CF-44A8-9B26-F02D1C3259A6}">
      <dsp:nvSpPr>
        <dsp:cNvPr id="0" name=""/>
        <dsp:cNvSpPr/>
      </dsp:nvSpPr>
      <dsp:spPr>
        <a:xfrm>
          <a:off x="0" y="2387750"/>
          <a:ext cx="6245436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Поход (экскурсия), который запомнился  больше всего.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ru-RU" sz="2500" kern="1200" dirty="0">
              <a:solidFill>
                <a:srgbClr val="010000"/>
              </a:solidFill>
            </a:rPr>
            <a:t>Повествование </a:t>
          </a:r>
          <a:r>
            <a:rPr lang="ru-RU" sz="2500" kern="1200" dirty="0"/>
            <a:t>на основе жизненного опыта</a:t>
          </a:r>
        </a:p>
      </dsp:txBody>
      <dsp:txXfrm>
        <a:off x="0" y="2387750"/>
        <a:ext cx="6245436" cy="1490400"/>
      </dsp:txXfrm>
    </dsp:sp>
    <dsp:sp modelId="{C4933697-E80C-42C0-A9AC-E5C6F797CB3D}">
      <dsp:nvSpPr>
        <dsp:cNvPr id="0" name=""/>
        <dsp:cNvSpPr/>
      </dsp:nvSpPr>
      <dsp:spPr>
        <a:xfrm>
          <a:off x="0" y="3878151"/>
          <a:ext cx="6245436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Тема 3</a:t>
          </a:r>
        </a:p>
      </dsp:txBody>
      <dsp:txXfrm>
        <a:off x="37467" y="3915618"/>
        <a:ext cx="6170502" cy="692586"/>
      </dsp:txXfrm>
    </dsp:sp>
    <dsp:sp modelId="{2BDC5EEE-7E66-4DEB-9880-CAD086B9A36C}">
      <dsp:nvSpPr>
        <dsp:cNvPr id="0" name=""/>
        <dsp:cNvSpPr/>
      </dsp:nvSpPr>
      <dsp:spPr>
        <a:xfrm>
          <a:off x="0" y="4645671"/>
          <a:ext cx="624543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Всегда ли нужно следовать моде? Рассуждение по вопросу</a:t>
          </a:r>
        </a:p>
      </dsp:txBody>
      <dsp:txXfrm>
        <a:off x="0" y="4645671"/>
        <a:ext cx="6245436" cy="794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8842"/>
          <a:ext cx="7043738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Задание</a:t>
          </a:r>
        </a:p>
      </dsp:txBody>
      <dsp:txXfrm>
        <a:off x="36296" y="75138"/>
        <a:ext cx="6971146" cy="670943"/>
      </dsp:txXfrm>
    </dsp:sp>
    <dsp:sp modelId="{2262D8DE-CC1F-4056-9250-93BA1F537ACE}">
      <dsp:nvSpPr>
        <dsp:cNvPr id="0" name=""/>
        <dsp:cNvSpPr/>
      </dsp:nvSpPr>
      <dsp:spPr>
        <a:xfrm>
          <a:off x="0" y="782377"/>
          <a:ext cx="704373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3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Опишите фотографию</a:t>
          </a:r>
        </a:p>
      </dsp:txBody>
      <dsp:txXfrm>
        <a:off x="0" y="782377"/>
        <a:ext cx="7043738" cy="513360"/>
      </dsp:txXfrm>
    </dsp:sp>
    <dsp:sp modelId="{3492A38D-5D45-48E6-876F-9D4CAC358292}">
      <dsp:nvSpPr>
        <dsp:cNvPr id="0" name=""/>
        <dsp:cNvSpPr/>
      </dsp:nvSpPr>
      <dsp:spPr>
        <a:xfrm>
          <a:off x="0" y="1295737"/>
          <a:ext cx="7043738" cy="743535"/>
        </a:xfrm>
        <a:prstGeom prst="roundRect">
          <a:avLst/>
        </a:prstGeom>
        <a:gradFill rotWithShape="0">
          <a:gsLst>
            <a:gs pos="0">
              <a:schemeClr val="accent2">
                <a:hueOff val="26723"/>
                <a:satOff val="-75726"/>
                <a:lumOff val="4706"/>
                <a:alphaOff val="0"/>
                <a:tint val="98000"/>
                <a:lumMod val="114000"/>
              </a:schemeClr>
            </a:gs>
            <a:gs pos="100000">
              <a:schemeClr val="accent2">
                <a:hueOff val="26723"/>
                <a:satOff val="-75726"/>
                <a:lumOff val="470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Не забудь описать</a:t>
          </a:r>
        </a:p>
      </dsp:txBody>
      <dsp:txXfrm>
        <a:off x="36296" y="1332033"/>
        <a:ext cx="6971146" cy="670943"/>
      </dsp:txXfrm>
    </dsp:sp>
    <dsp:sp modelId="{39876370-BA95-47EF-88B7-1B1302256C02}">
      <dsp:nvSpPr>
        <dsp:cNvPr id="0" name=""/>
        <dsp:cNvSpPr/>
      </dsp:nvSpPr>
      <dsp:spPr>
        <a:xfrm>
          <a:off x="0" y="2039272"/>
          <a:ext cx="7043738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3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Место и время проведения праздника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Событие, которому посвящён праздник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Присутствующих на празднике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Общую атмосферу праздника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ru-RU" sz="2400" kern="1200" dirty="0"/>
            <a:t>и настроение участников</a:t>
          </a:r>
        </a:p>
      </dsp:txBody>
      <dsp:txXfrm>
        <a:off x="0" y="2039272"/>
        <a:ext cx="7043738" cy="1989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6366"/>
          <a:ext cx="10155805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Задание</a:t>
          </a:r>
        </a:p>
      </dsp:txBody>
      <dsp:txXfrm>
        <a:off x="37467" y="73833"/>
        <a:ext cx="10080871" cy="692586"/>
      </dsp:txXfrm>
    </dsp:sp>
    <dsp:sp modelId="{2262D8DE-CC1F-4056-9250-93BA1F537ACE}">
      <dsp:nvSpPr>
        <dsp:cNvPr id="0" name=""/>
        <dsp:cNvSpPr/>
      </dsp:nvSpPr>
      <dsp:spPr>
        <a:xfrm>
          <a:off x="0" y="803886"/>
          <a:ext cx="1015580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4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Расскажите о том, как Вы ходили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ru-RU" sz="2500" kern="1200" dirty="0"/>
            <a:t>в поход (на экскурсию)</a:t>
          </a:r>
        </a:p>
      </dsp:txBody>
      <dsp:txXfrm>
        <a:off x="0" y="803886"/>
        <a:ext cx="10155805" cy="794880"/>
      </dsp:txXfrm>
    </dsp:sp>
    <dsp:sp modelId="{3492A38D-5D45-48E6-876F-9D4CAC358292}">
      <dsp:nvSpPr>
        <dsp:cNvPr id="0" name=""/>
        <dsp:cNvSpPr/>
      </dsp:nvSpPr>
      <dsp:spPr>
        <a:xfrm>
          <a:off x="0" y="1598767"/>
          <a:ext cx="10155805" cy="767520"/>
        </a:xfrm>
        <a:prstGeom prst="roundRect">
          <a:avLst/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Не забудьте рассказать</a:t>
          </a:r>
        </a:p>
      </dsp:txBody>
      <dsp:txXfrm>
        <a:off x="37467" y="1636234"/>
        <a:ext cx="10080871" cy="692586"/>
      </dsp:txXfrm>
    </dsp:sp>
    <dsp:sp modelId="{446D24DD-DDC5-4FB0-80AD-871B26A20349}">
      <dsp:nvSpPr>
        <dsp:cNvPr id="0" name=""/>
        <dsp:cNvSpPr/>
      </dsp:nvSpPr>
      <dsp:spPr>
        <a:xfrm>
          <a:off x="0" y="2366287"/>
          <a:ext cx="10155805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4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Куда и когда Вы ходили в поход или на экскурсию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С кем ходили в поход или на экскурсию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Как готовились к походу или экскурсии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Почему Вам запомнился этот поход или экскурсия</a:t>
          </a:r>
        </a:p>
      </dsp:txBody>
      <dsp:txXfrm>
        <a:off x="0" y="2366287"/>
        <a:ext cx="10155805" cy="172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553"/>
          <a:ext cx="9810750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Задание</a:t>
          </a:r>
        </a:p>
      </dsp:txBody>
      <dsp:txXfrm>
        <a:off x="39809" y="40362"/>
        <a:ext cx="9731132" cy="735872"/>
      </dsp:txXfrm>
    </dsp:sp>
    <dsp:sp modelId="{2262D8DE-CC1F-4056-9250-93BA1F537ACE}">
      <dsp:nvSpPr>
        <dsp:cNvPr id="0" name=""/>
        <dsp:cNvSpPr/>
      </dsp:nvSpPr>
      <dsp:spPr>
        <a:xfrm>
          <a:off x="0" y="816043"/>
          <a:ext cx="981075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9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Всегда ли нужно следовать моде?</a:t>
          </a:r>
        </a:p>
      </dsp:txBody>
      <dsp:txXfrm>
        <a:off x="0" y="816043"/>
        <a:ext cx="9810750" cy="563040"/>
      </dsp:txXfrm>
    </dsp:sp>
    <dsp:sp modelId="{3492A38D-5D45-48E6-876F-9D4CAC358292}">
      <dsp:nvSpPr>
        <dsp:cNvPr id="0" name=""/>
        <dsp:cNvSpPr/>
      </dsp:nvSpPr>
      <dsp:spPr>
        <a:xfrm>
          <a:off x="0" y="1379083"/>
          <a:ext cx="9810750" cy="815490"/>
        </a:xfrm>
        <a:prstGeom prst="roundRect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Не забудьте ответить на вопросы</a:t>
          </a:r>
        </a:p>
      </dsp:txBody>
      <dsp:txXfrm>
        <a:off x="39809" y="1418892"/>
        <a:ext cx="9731132" cy="735872"/>
      </dsp:txXfrm>
    </dsp:sp>
    <dsp:sp modelId="{7F5F3C62-C5F8-41BF-82DC-0F6815F42E34}">
      <dsp:nvSpPr>
        <dsp:cNvPr id="0" name=""/>
        <dsp:cNvSpPr/>
      </dsp:nvSpPr>
      <dsp:spPr>
        <a:xfrm>
          <a:off x="0" y="2194573"/>
          <a:ext cx="9810750" cy="186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9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Что значит следовать моде?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Для Вас важно следовать моде и почему?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Следовать моде можно только в одежде?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Как Вы понимаете выражение "хороший вкус"? </a:t>
          </a:r>
        </a:p>
      </dsp:txBody>
      <dsp:txXfrm>
        <a:off x="0" y="2194573"/>
        <a:ext cx="9810750" cy="1865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00" y="229816"/>
          <a:ext cx="1531339" cy="10719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1</a:t>
          </a:r>
        </a:p>
      </dsp:txBody>
      <dsp:txXfrm rot="-5400000">
        <a:off x="2" y="536084"/>
        <a:ext cx="1071937" cy="459402"/>
      </dsp:txXfrm>
    </dsp:sp>
    <dsp:sp modelId="{334DD577-1B02-4BB5-9F66-D41BDEC4DD0D}">
      <dsp:nvSpPr>
        <dsp:cNvPr id="0" name=""/>
        <dsp:cNvSpPr/>
      </dsp:nvSpPr>
      <dsp:spPr>
        <a:xfrm rot="5400000">
          <a:off x="5818580" y="-4746526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/>
            <a:t>Какие праздники Вам нравятся больше и почему: домашние, школьные, в кругу друзей?</a:t>
          </a:r>
        </a:p>
      </dsp:txBody>
      <dsp:txXfrm rot="-5400000">
        <a:off x="1071937" y="48707"/>
        <a:ext cx="10440066" cy="898190"/>
      </dsp:txXfrm>
    </dsp:sp>
    <dsp:sp modelId="{44C9EE0C-22EA-4206-9091-F9256FFF382E}">
      <dsp:nvSpPr>
        <dsp:cNvPr id="0" name=""/>
        <dsp:cNvSpPr/>
      </dsp:nvSpPr>
      <dsp:spPr>
        <a:xfrm rot="5400000">
          <a:off x="-229700" y="1566030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</a:t>
          </a:r>
        </a:p>
      </dsp:txBody>
      <dsp:txXfrm rot="-5400000">
        <a:off x="2" y="1872298"/>
        <a:ext cx="1071937" cy="459402"/>
      </dsp:txXfrm>
    </dsp:sp>
    <dsp:sp modelId="{D5AF1A1A-EA46-4044-B6D3-8121195572A2}">
      <dsp:nvSpPr>
        <dsp:cNvPr id="0" name=""/>
        <dsp:cNvSpPr/>
      </dsp:nvSpPr>
      <dsp:spPr>
        <a:xfrm rot="5400000">
          <a:off x="5818580" y="-3410313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/>
            <a:t>Когда можно сказать, что праздник удался?</a:t>
          </a:r>
          <a:endParaRPr lang="en-US" sz="3000" kern="1200" dirty="0"/>
        </a:p>
      </dsp:txBody>
      <dsp:txXfrm rot="-5400000">
        <a:off x="1071937" y="1384920"/>
        <a:ext cx="10440066" cy="898190"/>
      </dsp:txXfrm>
    </dsp:sp>
    <dsp:sp modelId="{A3ACD80D-77D8-4BBA-8EF9-EFF4EAD63B86}">
      <dsp:nvSpPr>
        <dsp:cNvPr id="0" name=""/>
        <dsp:cNvSpPr/>
      </dsp:nvSpPr>
      <dsp:spPr>
        <a:xfrm rot="5400000">
          <a:off x="-229700" y="2902244"/>
          <a:ext cx="1531339" cy="107193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3</a:t>
          </a:r>
        </a:p>
      </dsp:txBody>
      <dsp:txXfrm rot="-5400000">
        <a:off x="2" y="3208512"/>
        <a:ext cx="1071937" cy="459402"/>
      </dsp:txXfrm>
    </dsp:sp>
    <dsp:sp modelId="{8AC911BD-779E-4DDD-99E9-D21FB6588A23}">
      <dsp:nvSpPr>
        <dsp:cNvPr id="0" name=""/>
        <dsp:cNvSpPr/>
      </dsp:nvSpPr>
      <dsp:spPr>
        <a:xfrm rot="5400000">
          <a:off x="5818580" y="-2074099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/>
            <a:t>Вы больше любите праздник или подготовку</a:t>
          </a:r>
          <a:r>
            <a:rPr lang="en-US" sz="3000" kern="1200" dirty="0"/>
            <a:t/>
          </a:r>
          <a:br>
            <a:rPr lang="en-US" sz="3000" kern="1200" dirty="0"/>
          </a:br>
          <a:r>
            <a:rPr lang="ru-RU" sz="3000" kern="1200" dirty="0"/>
            <a:t>к нему? Почему?</a:t>
          </a:r>
        </a:p>
      </dsp:txBody>
      <dsp:txXfrm rot="-5400000">
        <a:off x="1071937" y="2721134"/>
        <a:ext cx="10440066" cy="898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00" y="229816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1</a:t>
          </a:r>
        </a:p>
      </dsp:txBody>
      <dsp:txXfrm rot="-5400000">
        <a:off x="2" y="536084"/>
        <a:ext cx="1071937" cy="459402"/>
      </dsp:txXfrm>
    </dsp:sp>
    <dsp:sp modelId="{334DD577-1B02-4BB5-9F66-D41BDEC4DD0D}">
      <dsp:nvSpPr>
        <dsp:cNvPr id="0" name=""/>
        <dsp:cNvSpPr/>
      </dsp:nvSpPr>
      <dsp:spPr>
        <a:xfrm rot="5400000">
          <a:off x="5818580" y="-4746526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Чем полезны походы и экскурсии?</a:t>
          </a:r>
        </a:p>
      </dsp:txBody>
      <dsp:txXfrm rot="-5400000">
        <a:off x="1071937" y="48707"/>
        <a:ext cx="10440066" cy="898190"/>
      </dsp:txXfrm>
    </dsp:sp>
    <dsp:sp modelId="{44C9EE0C-22EA-4206-9091-F9256FFF382E}">
      <dsp:nvSpPr>
        <dsp:cNvPr id="0" name=""/>
        <dsp:cNvSpPr/>
      </dsp:nvSpPr>
      <dsp:spPr>
        <a:xfrm rot="5400000">
          <a:off x="-229700" y="1566030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7027344"/>
                <a:satOff val="10988"/>
                <a:lumOff val="4705"/>
                <a:alphaOff val="0"/>
                <a:tint val="98000"/>
                <a:lumMod val="114000"/>
              </a:schemeClr>
            </a:gs>
            <a:gs pos="100000">
              <a:schemeClr val="accent3">
                <a:hueOff val="7027344"/>
                <a:satOff val="10988"/>
                <a:lumOff val="470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</a:t>
          </a:r>
        </a:p>
      </dsp:txBody>
      <dsp:txXfrm rot="-5400000">
        <a:off x="2" y="1872298"/>
        <a:ext cx="1071937" cy="459402"/>
      </dsp:txXfrm>
    </dsp:sp>
    <dsp:sp modelId="{D5AF1A1A-EA46-4044-B6D3-8121195572A2}">
      <dsp:nvSpPr>
        <dsp:cNvPr id="0" name=""/>
        <dsp:cNvSpPr/>
      </dsp:nvSpPr>
      <dsp:spPr>
        <a:xfrm rot="5400000">
          <a:off x="5818580" y="-3410313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500" kern="1200" dirty="0"/>
        </a:p>
      </dsp:txBody>
      <dsp:txXfrm rot="-5400000">
        <a:off x="1071937" y="1384920"/>
        <a:ext cx="10440066" cy="898190"/>
      </dsp:txXfrm>
    </dsp:sp>
    <dsp:sp modelId="{A3ACD80D-77D8-4BBA-8EF9-EFF4EAD63B86}">
      <dsp:nvSpPr>
        <dsp:cNvPr id="0" name=""/>
        <dsp:cNvSpPr/>
      </dsp:nvSpPr>
      <dsp:spPr>
        <a:xfrm rot="5400000">
          <a:off x="-229700" y="2902244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3</a:t>
          </a:r>
        </a:p>
      </dsp:txBody>
      <dsp:txXfrm rot="-5400000">
        <a:off x="2" y="3208512"/>
        <a:ext cx="1071937" cy="459402"/>
      </dsp:txXfrm>
    </dsp:sp>
    <dsp:sp modelId="{8AC911BD-779E-4DDD-99E9-D21FB6588A23}">
      <dsp:nvSpPr>
        <dsp:cNvPr id="0" name=""/>
        <dsp:cNvSpPr/>
      </dsp:nvSpPr>
      <dsp:spPr>
        <a:xfrm rot="5400000">
          <a:off x="5818580" y="-2074099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Что самое важное в походе или экскурсии?</a:t>
          </a:r>
        </a:p>
      </dsp:txBody>
      <dsp:txXfrm rot="-5400000">
        <a:off x="1071937" y="2721134"/>
        <a:ext cx="10440066" cy="898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</a:t>
          </a:r>
        </a:p>
      </dsp:txBody>
      <dsp:txXfrm rot="-5400000">
        <a:off x="0" y="473847"/>
        <a:ext cx="945118" cy="405050"/>
      </dsp:txXfrm>
    </dsp:sp>
    <dsp:sp modelId="{334DD577-1B02-4BB5-9F66-D41BDEC4DD0D}">
      <dsp:nvSpPr>
        <dsp:cNvPr id="0" name=""/>
        <dsp:cNvSpPr/>
      </dsp:nvSpPr>
      <dsp:spPr>
        <a:xfrm rot="5400000">
          <a:off x="5622952" y="-4676545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Что означает, по Вашему мнению, слово "модный"? </a:t>
          </a:r>
        </a:p>
      </dsp:txBody>
      <dsp:txXfrm rot="-5400000">
        <a:off x="945119" y="44129"/>
        <a:ext cx="10190436" cy="791927"/>
      </dsp:txXfrm>
    </dsp:sp>
    <dsp:sp modelId="{44C9EE0C-22EA-4206-9091-F9256FFF382E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-3204992"/>
                <a:satOff val="-5268"/>
                <a:lumOff val="-196"/>
                <a:alphaOff val="0"/>
                <a:tint val="98000"/>
                <a:lumMod val="114000"/>
              </a:schemeClr>
            </a:gs>
            <a:gs pos="100000">
              <a:schemeClr val="accent5">
                <a:hueOff val="-3204992"/>
                <a:satOff val="-5268"/>
                <a:lumOff val="-19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2</a:t>
          </a:r>
        </a:p>
      </dsp:txBody>
      <dsp:txXfrm rot="-5400000">
        <a:off x="0" y="1626274"/>
        <a:ext cx="945118" cy="405050"/>
      </dsp:txXfrm>
    </dsp:sp>
    <dsp:sp modelId="{D5AF1A1A-EA46-4044-B6D3-8121195572A2}">
      <dsp:nvSpPr>
        <dsp:cNvPr id="0" name=""/>
        <dsp:cNvSpPr/>
      </dsp:nvSpPr>
      <dsp:spPr>
        <a:xfrm rot="5400000">
          <a:off x="5622952" y="-3524118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Вы слушаете чужие советы? Чьи советы для Вас особенно важны?</a:t>
          </a:r>
        </a:p>
      </dsp:txBody>
      <dsp:txXfrm rot="-5400000">
        <a:off x="945119" y="1196556"/>
        <a:ext cx="10190436" cy="791927"/>
      </dsp:txXfrm>
    </dsp:sp>
    <dsp:sp modelId="{A3ACD80D-77D8-4BBA-8EF9-EFF4EAD63B86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3</a:t>
          </a:r>
        </a:p>
      </dsp:txBody>
      <dsp:txXfrm rot="-5400000">
        <a:off x="0" y="2778702"/>
        <a:ext cx="945118" cy="405050"/>
      </dsp:txXfrm>
    </dsp:sp>
    <dsp:sp modelId="{8AC911BD-779E-4DDD-99E9-D21FB6588A23}">
      <dsp:nvSpPr>
        <dsp:cNvPr id="0" name=""/>
        <dsp:cNvSpPr/>
      </dsp:nvSpPr>
      <dsp:spPr>
        <a:xfrm rot="5400000">
          <a:off x="5622952" y="-2371690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Приведите пример отрицательного влияния моды</a:t>
          </a:r>
        </a:p>
      </dsp:txBody>
      <dsp:txXfrm rot="-5400000">
        <a:off x="945119" y="2348984"/>
        <a:ext cx="10190436" cy="79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5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4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400175"/>
            <a:ext cx="10514911" cy="2978150"/>
          </a:xfrm>
        </p:spPr>
        <p:txBody>
          <a:bodyPr/>
          <a:lstStyle/>
          <a:p>
            <a:r>
              <a:rPr lang="ru-RU" sz="6600" b="1" dirty="0">
                <a:solidFill>
                  <a:srgbClr val="FFFFFF"/>
                </a:solidFill>
              </a:rPr>
              <a:t>УСТНОЕ СОБЕСЕДОВАНИЕ</a:t>
            </a:r>
          </a:p>
          <a:p>
            <a:r>
              <a:rPr lang="ru-RU" sz="6600" b="1" dirty="0">
                <a:solidFill>
                  <a:srgbClr val="FFFFFF"/>
                </a:solidFill>
              </a:rPr>
              <a:t>ПО РУССКОМУ ЯЗЫКУ</a:t>
            </a:r>
            <a:endParaRPr sz="6600" b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4724400"/>
            <a:ext cx="10320159" cy="1077913"/>
          </a:xfrm>
        </p:spPr>
        <p:txBody>
          <a:bodyPr>
            <a:noAutofit/>
          </a:bodyPr>
          <a:lstStyle/>
          <a:p>
            <a:pPr algn="r"/>
            <a:r>
              <a:rPr lang="ru-RU" sz="3000" dirty="0"/>
              <a:t>Допуск к основному государственному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sz="3000" dirty="0"/>
              <a:t>экзамену</a:t>
            </a:r>
            <a:r>
              <a:rPr lang="ru-RU" sz="3000" dirty="0">
                <a:solidFill>
                  <a:srgbClr val="F5A408"/>
                </a:solidFill>
                <a:latin typeface="Century Gothic"/>
                <a:cs typeface="+mn-ea"/>
              </a:rPr>
              <a:t> </a:t>
            </a:r>
            <a:r>
              <a:rPr lang="ru-RU" sz="3000" dirty="0"/>
              <a:t>в 2018 году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6527322"/>
            <a:ext cx="1859352" cy="2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0550"/>
            <a:ext cx="10480675" cy="147610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задания 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75522"/>
              </p:ext>
            </p:extLst>
          </p:nvPr>
        </p:nvGraphicFramePr>
        <p:xfrm>
          <a:off x="238156" y="2381250"/>
          <a:ext cx="11658598" cy="353568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334624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323974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9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3126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Критерий 2. Работа с высказыванием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6129215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Высказывание учащийся включил в текст во время пересказа уместно, логично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0149987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Высказывание включил в текст при пересказе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900" dirty="0">
                          <a:effectLst/>
                        </a:rPr>
                        <a:t>не уместно и не логично,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ИЛИ высказывание не включил в текст при пересказе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991371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77" y="6059219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247363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466725"/>
            <a:ext cx="10148828" cy="1547813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Дополнительная оценка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400" b="1" dirty="0">
                <a:solidFill>
                  <a:srgbClr val="FFFFFF"/>
                </a:solidFill>
              </a:rPr>
              <a:t>выполнения заданий 1 и 2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37826"/>
              </p:ext>
            </p:extLst>
          </p:nvPr>
        </p:nvGraphicFramePr>
        <p:xfrm>
          <a:off x="228630" y="2409825"/>
          <a:ext cx="11706224" cy="3741619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220324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Критерии оценивания правильности речи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3300" dirty="0">
                          <a:effectLst/>
                        </a:rPr>
                        <a:t>в заданиях 1 и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Грамматические, речевые, орфоэпические ошибки, искажения слов отсутствуют</a:t>
                      </a:r>
                      <a:endParaRPr lang="ru-RU" sz="3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33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1651092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Учащийся допустил не более 3 ошибок и/или искажений слов</a:t>
                      </a:r>
                      <a:endParaRPr lang="ru-RU" sz="3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5372301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Допустил более </a:t>
                      </a: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ошибок и/или искажений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014998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57157" y="6086475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правильность речи</a:t>
            </a:r>
          </a:p>
        </p:txBody>
      </p:sp>
    </p:spTree>
    <p:extLst>
      <p:ext uri="{BB962C8B-B14F-4D97-AF65-F5344CB8AC3E}">
        <p14:creationId xmlns:p14="http://schemas.microsoft.com/office/powerpoint/2010/main" val="427533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6201"/>
            <a:ext cx="10379075" cy="133212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Общий балл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 выполнение заданий 1 и 2</a:t>
            </a:r>
            <a:endParaRPr lang="ru-RU" sz="4800" b="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183148232"/>
              </p:ext>
            </p:extLst>
          </p:nvPr>
        </p:nvGraphicFramePr>
        <p:xfrm>
          <a:off x="219075" y="2381250"/>
          <a:ext cx="1176008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591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361"/>
            <a:ext cx="4108450" cy="50212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ЗАДАНИЕ 3</a:t>
            </a:r>
            <a:r>
              <a:rPr lang="en-US" sz="3500" b="1" dirty="0">
                <a:solidFill>
                  <a:srgbClr val="FFFFFF"/>
                </a:solidFill>
                <a:latin typeface="Century Gothic"/>
                <a:cs typeface="+mj-ea"/>
              </a:rPr>
              <a:t>. </a:t>
            </a:r>
            <a:r>
              <a:rPr lang="en-US" sz="3500" b="1" dirty="0" err="1">
                <a:solidFill>
                  <a:srgbClr val="FFFFFF"/>
                </a:solidFill>
                <a:latin typeface="Century Gothic"/>
                <a:cs typeface="+mj-ea"/>
              </a:rPr>
              <a:t>Монологическое</a:t>
            </a:r>
            <a:r>
              <a:rPr lang="en-US" sz="3500" b="1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Century Gothic"/>
                <a:cs typeface="+mj-ea"/>
              </a:rPr>
              <a:t>высказывание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Выберите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одну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из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тем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для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бесед</a:t>
            </a:r>
            <a:r>
              <a:rPr lang="en-US" sz="3600" err="1">
                <a:solidFill>
                  <a:srgbClr val="EBEBEB"/>
                </a:solidFill>
                <a:latin typeface="Century Gothic"/>
                <a:cs typeface="+mj-ea"/>
              </a:rPr>
              <a:t>ы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1800">
              <a:solidFill>
                <a:srgbClr val="EBEBE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2151" y="909348"/>
            <a:ext cx="1700813" cy="2381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190500" y="4800990"/>
            <a:ext cx="2955925" cy="141883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</a:rPr>
              <a:t>1 </a:t>
            </a:r>
            <a:r>
              <a:rPr lang="en-US" b="1" dirty="0" err="1">
                <a:solidFill>
                  <a:srgbClr val="7A2A08"/>
                </a:solidFill>
              </a:rPr>
              <a:t>минута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graphicFrame>
        <p:nvGraphicFramePr>
          <p:cNvPr id="8" name="Схема 8"/>
          <p:cNvGraphicFramePr/>
          <p:nvPr>
            <p:extLst>
              <p:ext uri="{D42A27DB-BD31-4B8C-83A1-F6EECF244321}">
                <p14:modId xmlns:p14="http://schemas.microsoft.com/office/powerpoint/2010/main" val="3260221473"/>
              </p:ext>
            </p:extLst>
          </p:nvPr>
        </p:nvGraphicFramePr>
        <p:xfrm>
          <a:off x="5179803" y="1305644"/>
          <a:ext cx="6245436" cy="549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4838700" y="485775"/>
            <a:ext cx="5828193" cy="728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800" b="1" dirty="0">
                <a:solidFill>
                  <a:srgbClr val="7A2A08"/>
                </a:solidFill>
              </a:rPr>
              <a:t>Темы для монолога</a:t>
            </a:r>
            <a:endParaRPr lang="ru-RU" sz="3800" dirty="0">
              <a:solidFill>
                <a:srgbClr val="7A2A08"/>
              </a:solidFill>
            </a:endParaRPr>
          </a:p>
        </p:txBody>
      </p:sp>
      <p:pic>
        <p:nvPicPr>
          <p:cNvPr id="40" name="Рисунок 39" descr="File:1328101886 HourGlass.png - Wikimedia Comm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5575" y="4912413"/>
            <a:ext cx="1192092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10515600" cy="11815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Карточка поможет ученику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b="1" dirty="0">
                <a:solidFill>
                  <a:srgbClr val="FFFFFF"/>
                </a:solidFill>
              </a:rPr>
              <a:t>рассказать о празднике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2" y="2953548"/>
            <a:ext cx="4178150" cy="292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551797508"/>
              </p:ext>
            </p:extLst>
          </p:nvPr>
        </p:nvGraphicFramePr>
        <p:xfrm>
          <a:off x="4314825" y="2382048"/>
          <a:ext cx="7043738" cy="40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8325" y="5543550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337323" y="5305425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410471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552450"/>
            <a:ext cx="10515600" cy="141832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Карточка поможет ученику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b="1" dirty="0">
                <a:solidFill>
                  <a:srgbClr val="FFFFFF"/>
                </a:solidFill>
              </a:rPr>
              <a:t>рассказать о походе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97731429"/>
              </p:ext>
            </p:extLst>
          </p:nvPr>
        </p:nvGraphicFramePr>
        <p:xfrm>
          <a:off x="685800" y="2405692"/>
          <a:ext cx="10155806" cy="41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949" y="5227968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10800" y="50482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149657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697301"/>
            <a:ext cx="10515600" cy="118154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Карточка поможет ученику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400" b="1" dirty="0">
                <a:solidFill>
                  <a:srgbClr val="FFFFFF"/>
                </a:solidFill>
              </a:rPr>
              <a:t>высказаться о моде</a:t>
            </a:r>
            <a:endParaRPr lang="ru-RU" sz="4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3274284930"/>
              </p:ext>
            </p:extLst>
          </p:nvPr>
        </p:nvGraphicFramePr>
        <p:xfrm>
          <a:off x="676275" y="2470390"/>
          <a:ext cx="9810750" cy="406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151" y="5539954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10800" y="53530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380167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588963"/>
            <a:ext cx="10825163" cy="1367795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06638"/>
              </p:ext>
            </p:extLst>
          </p:nvPr>
        </p:nvGraphicFramePr>
        <p:xfrm>
          <a:off x="190500" y="2381250"/>
          <a:ext cx="11868149" cy="393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774">
                  <a:extLst>
                    <a:ext uri="{9D8B030D-6E8A-4147-A177-3AD203B41FA5}">
                      <a16:colId xmlns="" xmlns:a16="http://schemas.microsoft.com/office/drawing/2014/main" val="2380539436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5058484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Критерии оценки монолога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88163326"/>
                  </a:ext>
                </a:extLst>
              </a:tr>
              <a:tr h="279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b="1" dirty="0">
                          <a:effectLst/>
                        </a:rPr>
                        <a:t>Критерий 1. Выполнение коммуникативной задачи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064974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Учащийся справился с коммуникативной задачей. Ответил на все вопросы. Фактические ошибки отсутствуют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2910868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Предпринял попытку справиться с </a:t>
                      </a:r>
                      <a:r>
                        <a:rPr lang="ru-RU" sz="3100" dirty="0" err="1">
                          <a:effectLst/>
                        </a:rPr>
                        <a:t>коммуника-тивной</a:t>
                      </a:r>
                      <a:r>
                        <a:rPr lang="ru-RU" sz="3100" dirty="0">
                          <a:effectLst/>
                        </a:rPr>
                        <a:t> задачей, но не на все вопросы ответил,</a:t>
                      </a:r>
                      <a:endParaRPr lang="ru-RU" dirty="0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ru-RU" sz="3100" dirty="0">
                          <a:effectLst/>
                        </a:rPr>
                        <a:t>и/или допустил фактические ошибки</a:t>
                      </a:r>
                      <a:endParaRPr sz="3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316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7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3" y="530795"/>
            <a:ext cx="10652125" cy="154883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00020"/>
              </p:ext>
            </p:extLst>
          </p:nvPr>
        </p:nvGraphicFramePr>
        <p:xfrm>
          <a:off x="247650" y="2343150"/>
          <a:ext cx="11620499" cy="394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49">
                  <a:extLst>
                    <a:ext uri="{9D8B030D-6E8A-4147-A177-3AD203B41FA5}">
                      <a16:colId xmlns="" xmlns:a16="http://schemas.microsoft.com/office/drawing/2014/main" val="2380539436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50584840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оценки монолога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88163326"/>
                  </a:ext>
                </a:extLst>
              </a:tr>
              <a:tr h="2612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Критерий 2. Речевое оформление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026915"/>
                  </a:ext>
                </a:extLst>
              </a:tr>
              <a:tr h="87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Высказывание характеризуется смысловой цельностью, речевой связностью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и последовательностью: логические ошибки отсутствуют, последовательность не нарушена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15113307"/>
                  </a:ext>
                </a:extLst>
              </a:tr>
              <a:tr h="58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Высказывание нелогично, изложение непоследовательно. Присутствуют логические ошибки (1 или более)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029341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6642"/>
            <a:ext cx="12152313" cy="6617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0" b="1" dirty="0">
                <a:solidFill>
                  <a:srgbClr val="C00000"/>
                </a:solidFill>
              </a:rPr>
              <a:t>2 балла – максимум за монолог</a:t>
            </a:r>
          </a:p>
        </p:txBody>
      </p:sp>
    </p:spTree>
    <p:extLst>
      <p:ext uri="{BB962C8B-B14F-4D97-AF65-F5344CB8AC3E}">
        <p14:creationId xmlns:p14="http://schemas.microsoft.com/office/powerpoint/2010/main" val="232147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768022"/>
            <a:ext cx="9020205" cy="908378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Задание 4. Диалог</a:t>
            </a:r>
            <a:endParaRPr lang="ru-RU" sz="5000">
              <a:solidFill>
                <a:srgbClr val="FFFFFF"/>
              </a:solidFill>
            </a:endParaRPr>
          </a:p>
        </p:txBody>
      </p:sp>
      <p:sp>
        <p:nvSpPr>
          <p:cNvPr id="5" name="Стрелка: вправо 4"/>
          <p:cNvSpPr/>
          <p:nvPr/>
        </p:nvSpPr>
        <p:spPr>
          <a:xfrm flipH="1">
            <a:off x="9705975" y="38163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entury Gothic"/>
                <a:cs typeface="+mn-ea"/>
              </a:rPr>
              <a:t>минут</a:t>
            </a:r>
            <a:r>
              <a:rPr lang="en-US" sz="2000" b="1" dirty="0">
                <a:latin typeface="+mn-ea"/>
                <a:cs typeface="+mn-ea"/>
              </a:rPr>
              <a:t/>
            </a:r>
            <a:br>
              <a:rPr lang="en-US" sz="2000" b="1" dirty="0">
                <a:latin typeface="+mn-ea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dirty="0" err="1">
                <a:solidFill>
                  <a:srgbClr val="7A2A08"/>
                </a:solidFill>
              </a:rPr>
              <a:t>подготовку</a:t>
            </a:r>
            <a:endParaRPr lang="ru-RU" sz="2000" b="1"/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5320163"/>
            <a:ext cx="1201978" cy="120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2352675"/>
            <a:ext cx="11242675" cy="40318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3200" dirty="0"/>
              <a:t>Во время беседы Вам будут заданы вопросы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по выбранной Вами теме беседы: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– праздник;</a:t>
            </a:r>
            <a:endParaRPr lang="ru-RU" sz="3200" dirty="0"/>
          </a:p>
          <a:p>
            <a:r>
              <a:rPr sz="3200" dirty="0"/>
              <a:t>– поход;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– мода.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Пожалуйста, давайте полные ответы </a:t>
            </a:r>
            <a:r>
              <a:rPr lang="en-US" dirty="0"/>
              <a:t/>
            </a:r>
            <a:br>
              <a:rPr lang="en-US" dirty="0"/>
            </a:br>
            <a:r>
              <a:rPr sz="3200" dirty="0"/>
              <a:t>на вопросы, заданные собеседником-экзаменатором</a:t>
            </a:r>
            <a:endParaRPr lang="ru-RU" sz="3200" dirty="0"/>
          </a:p>
        </p:txBody>
      </p:sp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3907047"/>
            <a:ext cx="1201978" cy="1204355"/>
          </a:xfrm>
          <a:prstGeom prst="rect">
            <a:avLst/>
          </a:prstGeom>
        </p:spPr>
      </p:pic>
      <p:sp>
        <p:nvSpPr>
          <p:cNvPr id="10" name="Стрелка: вправо 9"/>
          <p:cNvSpPr/>
          <p:nvPr/>
        </p:nvSpPr>
        <p:spPr>
          <a:xfrm flipH="1">
            <a:off x="9734550" y="5320162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3 </a:t>
            </a:r>
            <a:r>
              <a:rPr lang="en-US" sz="2000" b="1">
                <a:solidFill>
                  <a:srgbClr val="7A2A08"/>
                </a:solidFill>
                <a:latin typeface="Century Gothic"/>
                <a:cs typeface="+mn-ea"/>
              </a:rPr>
              <a:t>минуты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000" b="1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err="1">
                <a:solidFill>
                  <a:srgbClr val="7A2A08"/>
                </a:solidFill>
              </a:rPr>
              <a:t>диалог</a:t>
            </a:r>
            <a:endParaRPr lang="ru-RU" sz="2000" b="1" err="1"/>
          </a:p>
        </p:txBody>
      </p:sp>
    </p:spTree>
    <p:extLst>
      <p:ext uri="{BB962C8B-B14F-4D97-AF65-F5344CB8AC3E}">
        <p14:creationId xmlns:p14="http://schemas.microsoft.com/office/powerpoint/2010/main" val="3714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9753450" cy="728662"/>
          </a:xfrm>
        </p:spPr>
        <p:txBody>
          <a:bodyPr/>
          <a:lstStyle/>
          <a:p>
            <a:r>
              <a:rPr lang="ru-RU" sz="4000" b="1" dirty="0">
                <a:solidFill>
                  <a:srgbClr val="FFFFFF"/>
                </a:solidFill>
              </a:rPr>
              <a:t>Четыре задания для собеседования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24640"/>
              </p:ext>
            </p:extLst>
          </p:nvPr>
        </p:nvGraphicFramePr>
        <p:xfrm>
          <a:off x="495300" y="2400300"/>
          <a:ext cx="11269458" cy="41271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15733">
                  <a:extLst>
                    <a:ext uri="{9D8B030D-6E8A-4147-A177-3AD203B41FA5}">
                      <a16:colId xmlns="" xmlns:a16="http://schemas.microsoft.com/office/drawing/2014/main" val="735500634"/>
                    </a:ext>
                  </a:extLst>
                </a:gridCol>
                <a:gridCol w="7467600">
                  <a:extLst>
                    <a:ext uri="{9D8B030D-6E8A-4147-A177-3AD203B41FA5}">
                      <a16:colId xmlns="" xmlns:a16="http://schemas.microsoft.com/office/drawing/2014/main" val="28267525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922965376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954797874"/>
                    </a:ext>
                  </a:extLst>
                </a:gridCol>
              </a:tblGrid>
              <a:tr h="816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 подготовку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 ответ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3135621"/>
                  </a:ext>
                </a:extLst>
              </a:tr>
              <a:tr h="422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Прочитать вслух текст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минуты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5687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Пересказать текст из задания 1 и дополнить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его высказыванием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минута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8256637"/>
                  </a:ext>
                </a:extLst>
              </a:tr>
              <a:tr h="1161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Выбрать один вариант монолога: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описать фотографию;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подготовить повествование на основе жизненного опыта;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подготовить рассуждение по проблеме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минута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35985959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567655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6625" y="904875"/>
            <a:ext cx="170081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457761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"Праздник":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4187045300"/>
              </p:ext>
            </p:extLst>
          </p:nvPr>
        </p:nvGraphicFramePr>
        <p:xfrm>
          <a:off x="386498" y="2486025"/>
          <a:ext cx="11560594" cy="42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79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702176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"Поход":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546062185"/>
              </p:ext>
            </p:extLst>
          </p:nvPr>
        </p:nvGraphicFramePr>
        <p:xfrm>
          <a:off x="386498" y="2486025"/>
          <a:ext cx="11560594" cy="42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674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551214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"Мода":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3300238116"/>
              </p:ext>
            </p:extLst>
          </p:nvPr>
        </p:nvGraphicFramePr>
        <p:xfrm>
          <a:off x="619125" y="2686050"/>
          <a:ext cx="1117839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26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13" y="588305"/>
            <a:ext cx="10442575" cy="1540533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84208"/>
              </p:ext>
            </p:extLst>
          </p:nvPr>
        </p:nvGraphicFramePr>
        <p:xfrm>
          <a:off x="323850" y="2552700"/>
          <a:ext cx="11677650" cy="36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275">
                  <a:extLst>
                    <a:ext uri="{9D8B030D-6E8A-4147-A177-3AD203B41FA5}">
                      <a16:colId xmlns="" xmlns:a16="http://schemas.microsoft.com/office/drawing/2014/main" val="3289734063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19529258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Критерии оценивания диалога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206333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Учащийся справился с коммуникативной задачей. Ответил на вопрос в диалоге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00066707"/>
                  </a:ext>
                </a:extLst>
              </a:tr>
              <a:tr h="886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ответил на вопрос в диалоге или ответ односложный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6672250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ответ на 1 вопрос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6325368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диалог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7526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7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479088" cy="12954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Дополнительная оценка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выполнения заданий 3 и 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62389"/>
              </p:ext>
            </p:extLst>
          </p:nvPr>
        </p:nvGraphicFramePr>
        <p:xfrm>
          <a:off x="381000" y="2514600"/>
          <a:ext cx="11353799" cy="343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0274">
                  <a:extLst>
                    <a:ext uri="{9D8B030D-6E8A-4147-A177-3AD203B41FA5}">
                      <a16:colId xmlns="" xmlns:a16="http://schemas.microsoft.com/office/drawing/2014/main" val="1863265610"/>
                    </a:ext>
                  </a:extLst>
                </a:gridCol>
                <a:gridCol w="1533525">
                  <a:extLst>
                    <a:ext uri="{9D8B030D-6E8A-4147-A177-3AD203B41FA5}">
                      <a16:colId xmlns="" xmlns:a16="http://schemas.microsoft.com/office/drawing/2014/main" val="1600560804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Критерии оценивания речевого оформления в заданиях 3 и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Критерий 1. Грамотность речи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4712698"/>
                  </a:ext>
                </a:extLst>
              </a:tr>
              <a:tr h="409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Грамматические, речевые, орфоэпические ошибки отсутствуют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Учащийся допустил меньше 3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7938821"/>
                  </a:ext>
                </a:extLst>
              </a:tr>
              <a:tr h="251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Допустил больше 3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256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9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788201" cy="129540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Дополнительная оценка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выполнения заданий 3 и 4</a:t>
            </a:r>
            <a:endParaRPr lang="ru-RU" sz="500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15796"/>
              </p:ext>
            </p:extLst>
          </p:nvPr>
        </p:nvGraphicFramePr>
        <p:xfrm>
          <a:off x="266700" y="2362200"/>
          <a:ext cx="117633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472">
                  <a:extLst>
                    <a:ext uri="{9D8B030D-6E8A-4147-A177-3AD203B41FA5}">
                      <a16:colId xmlns="" xmlns:a16="http://schemas.microsoft.com/office/drawing/2014/main" val="1863265610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160056080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Критерии оценивания речевого оформления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3100" dirty="0">
                          <a:effectLst/>
                        </a:rPr>
                        <a:t> в заданиях 3 и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b="1" dirty="0">
                          <a:effectLst/>
                        </a:rPr>
                        <a:t>Критерий 2. Речевое оформление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458857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Словарь богатый и точный, учащийся использует разнообразные синтаксические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3100" dirty="0">
                          <a:effectLst/>
                        </a:rPr>
                        <a:t>1</a:t>
                      </a:r>
                      <a:endParaRPr lang="en-US" sz="3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9074337"/>
                  </a:ext>
                </a:extLst>
              </a:tr>
              <a:tr h="98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Словарь бедный и/или неточный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и/или ученик использует однотипные синтаксические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31577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321" y="6146321"/>
            <a:ext cx="1215318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 балла – максимум за речевое оформление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138250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676275"/>
            <a:ext cx="10379075" cy="120991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Общий балл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 выполнение заданий 3 и 4</a:t>
            </a:r>
            <a:endParaRPr lang="ru-RU" sz="4800" b="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3655485648"/>
              </p:ext>
            </p:extLst>
          </p:nvPr>
        </p:nvGraphicFramePr>
        <p:xfrm>
          <a:off x="219075" y="2381250"/>
          <a:ext cx="1176008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63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400175"/>
            <a:ext cx="10514911" cy="2978150"/>
          </a:xfrm>
        </p:spPr>
        <p:txBody>
          <a:bodyPr/>
          <a:lstStyle/>
          <a:p>
            <a:r>
              <a:rPr lang="ru-RU" sz="6600" b="1" dirty="0">
                <a:solidFill>
                  <a:srgbClr val="FFFFFF"/>
                </a:solidFill>
              </a:rPr>
              <a:t>УСТНОЕ СОБЕСЕДОВАНИЕ</a:t>
            </a:r>
          </a:p>
          <a:p>
            <a:r>
              <a:rPr lang="ru-RU" sz="6600" b="1" dirty="0">
                <a:solidFill>
                  <a:srgbClr val="FFFFFF"/>
                </a:solidFill>
              </a:rPr>
              <a:t>ПО РУССКОМУ ЯЗЫКУ</a:t>
            </a:r>
            <a:endParaRPr sz="6600" b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4724400"/>
            <a:ext cx="10320159" cy="1077913"/>
          </a:xfrm>
        </p:spPr>
        <p:txBody>
          <a:bodyPr>
            <a:noAutofit/>
          </a:bodyPr>
          <a:lstStyle/>
          <a:p>
            <a:pPr algn="r"/>
            <a:r>
              <a:rPr lang="ru-RU" sz="3000" dirty="0"/>
              <a:t>Допуск к основному государственному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sz="3000" dirty="0"/>
              <a:t>экзамену</a:t>
            </a:r>
            <a:r>
              <a:rPr lang="ru-RU" sz="3000" dirty="0">
                <a:solidFill>
                  <a:srgbClr val="F5A408"/>
                </a:solidFill>
                <a:latin typeface="Century Gothic"/>
                <a:cs typeface="+mn-ea"/>
              </a:rPr>
              <a:t> </a:t>
            </a:r>
            <a:r>
              <a:rPr lang="ru-RU" sz="3000" dirty="0"/>
              <a:t>в 2018 году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6527322"/>
            <a:ext cx="1859352" cy="2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479088" cy="12954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Что  обязательно надо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помнить ученику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sp>
        <p:nvSpPr>
          <p:cNvPr id="6" name="Стрелка: вправо 5"/>
          <p:cNvSpPr/>
          <p:nvPr/>
        </p:nvSpPr>
        <p:spPr>
          <a:xfrm rot="20580000" flipH="1">
            <a:off x="8835919" y="3776890"/>
            <a:ext cx="3923062" cy="24209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выпускник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9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класса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вправе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готовиться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и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отвечать</a:t>
            </a:r>
            <a:endParaRPr lang="en-US" b="1" dirty="0" err="1">
              <a:solidFill>
                <a:srgbClr val="7A2A08"/>
              </a:solidFill>
            </a:endParaRPr>
          </a:p>
        </p:txBody>
      </p:sp>
      <p:pic>
        <p:nvPicPr>
          <p:cNvPr id="8" name="Рисунок 7" descr="File:1328101886 HourGlass.pn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4924425"/>
            <a:ext cx="1266286" cy="1271049"/>
          </a:xfrm>
          <a:prstGeom prst="rect">
            <a:avLst/>
          </a:prstGeom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1329450570"/>
              </p:ext>
            </p:extLst>
          </p:nvPr>
        </p:nvGraphicFramePr>
        <p:xfrm>
          <a:off x="114300" y="1932976"/>
          <a:ext cx="8014510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 rot="20520000">
            <a:off x="9421798" y="2847975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15</a:t>
            </a:r>
            <a:r>
              <a:rPr lang="ru-RU" sz="4400" b="1" dirty="0">
                <a:solidFill>
                  <a:srgbClr val="C00000"/>
                </a:solidFill>
              </a:rPr>
              <a:t> </a:t>
            </a:r>
            <a:endParaRPr lang="ru-RU"/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минут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7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38175"/>
            <a:ext cx="4271963" cy="10208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ЗАДАНИЕ 1</a:t>
            </a:r>
            <a:r>
              <a:rPr lang="en-US" b="1" dirty="0">
                <a:solidFill>
                  <a:srgbClr val="FFFFFF"/>
                </a:solidFill>
                <a:latin typeface="Century Gothic"/>
                <a:cs typeface="+mj-ea"/>
              </a:rPr>
              <a:t>.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b="1" dirty="0" err="1">
                <a:solidFill>
                  <a:srgbClr val="FFFFFF"/>
                </a:solidFill>
                <a:latin typeface="Century Gothic"/>
                <a:cs typeface="+mj-ea"/>
              </a:rPr>
              <a:t>Чтение</a:t>
            </a:r>
            <a:r>
              <a:rPr lang="en-US" b="1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entury Gothic"/>
                <a:cs typeface="+mj-ea"/>
              </a:rPr>
              <a:t>текста</a:t>
            </a:r>
            <a:endParaRPr lang="ru-RU" dirty="0" err="1"/>
          </a:p>
        </p:txBody>
      </p:sp>
      <p:pic>
        <p:nvPicPr>
          <p:cNvPr id="18" name="Рисунок 18"/>
          <p:cNvPicPr>
            <a:picLocks noChangeAspect="1"/>
          </p:cNvPicPr>
          <p:nvPr/>
        </p:nvPicPr>
        <p:blipFill rotWithShape="1">
          <a:blip r:embed="rId2"/>
          <a:srcRect b="20855"/>
          <a:stretch/>
        </p:blipFill>
        <p:spPr>
          <a:xfrm>
            <a:off x="5095875" y="1704975"/>
            <a:ext cx="4852897" cy="4401798"/>
          </a:xfrm>
          <a:prstGeom prst="rect">
            <a:avLst/>
          </a:prstGeom>
        </p:spPr>
      </p:pic>
      <p:pic>
        <p:nvPicPr>
          <p:cNvPr id="20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69" y="561975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9" descr="File:1328101886 HourGlass.pn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5259419"/>
            <a:ext cx="1216325" cy="121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1092151" y="909348"/>
            <a:ext cx="1700813" cy="2381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257175" y="5191125"/>
            <a:ext cx="2827877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</a:rPr>
              <a:t>2 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625056" y="1619250"/>
            <a:ext cx="4271963" cy="3853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</a:rPr>
              <a:t>Вам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конечно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знаком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человек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изображённый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этой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фотографии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Это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Юрий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Алексеевич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Гагарин</a:t>
            </a:r>
            <a:r>
              <a:rPr lang="en-US" sz="2400" dirty="0">
                <a:solidFill>
                  <a:srgbClr val="FFFFFF"/>
                </a:solidFill>
              </a:rPr>
              <a:t> (1934–1968) –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dirty="0" err="1">
                <a:solidFill>
                  <a:srgbClr val="FFFFFF"/>
                </a:solidFill>
              </a:rPr>
              <a:t>первый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космонавт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ru-RU" sz="2400">
              <a:solidFill>
                <a:srgbClr val="FFFFFF"/>
              </a:solidFill>
            </a:endParaRPr>
          </a:p>
          <a:p>
            <a:r>
              <a:rPr lang="en-US" sz="2400" err="1">
                <a:solidFill>
                  <a:srgbClr val="FFFFFF"/>
                </a:solidFill>
              </a:rPr>
              <a:t>Выразительно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err="1">
                <a:solidFill>
                  <a:srgbClr val="FFFFFF"/>
                </a:solidFill>
              </a:rPr>
              <a:t>прочитайте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текст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dirty="0">
                <a:solidFill>
                  <a:srgbClr val="FFFFFF"/>
                </a:solidFill>
              </a:rPr>
              <a:t>о Ю.А. </a:t>
            </a:r>
            <a:r>
              <a:rPr lang="en-US" sz="2400" err="1">
                <a:solidFill>
                  <a:srgbClr val="FFFFFF"/>
                </a:solidFill>
              </a:rPr>
              <a:t>Гагарине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вслух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76200" y="204788"/>
            <a:ext cx="10285773" cy="728662"/>
          </a:xfr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b="1" dirty="0">
                <a:solidFill>
                  <a:srgbClr val="B7400D"/>
                </a:solidFill>
              </a:rPr>
              <a:t>Текст для задания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0500" y="1304925"/>
            <a:ext cx="11983168" cy="553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dirty="0"/>
              <a:t>   Кандидаты в первый отряд космонавтов набирались среди военных лётчиков-истребителей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по решению С.П. Королёва, считавшего, что именно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эти лётчики уже имеют опыт перегрузок, стрессовых ситуаций и перепадов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давления. Их было 20 молодых лётчиков, которых готовили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к первому полёту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в космос. Юрий Гагарин был одним из них.</a:t>
            </a:r>
            <a:endParaRPr lang="ru-RU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Когда началась подготовка, никто не мог даже предположить, кому из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них предстоит открыть дорогу к звёздам. Надёжный, сильный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 доброжелательный, Юрий никому не завидовал, никого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не считал лучше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или хуже себя. Он легко брал на себя инициативу, работал упорно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и с удовольствием.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12 апреля 1961 года в 9 часов 7 минут по московскому времени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с космодрома </a:t>
            </a:r>
            <a:r>
              <a:rPr lang="ru-RU" b="1" dirty="0" err="1"/>
              <a:t>Байконỳр</a:t>
            </a:r>
            <a:r>
              <a:rPr lang="ru-RU" b="1" dirty="0"/>
              <a:t> стартовал космический корабль "Восток" с пилотом-космонавтом Юрием Алексеевичем Гагариным на борту. Вскоре весь мир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увидел кадры кинохроники, ставшие историей: подготовка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к полёту,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спокойное и сосредоточенное лицо Юрия Гагарина перед шагом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в неизвестность,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b="1" dirty="0"/>
              <a:t>его знаменитое "Поехали!".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Смелость и бесстрашие простого русского парня с широкой улыбкой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покорили всё человечество. Продолжительность полёта Гагарина равнялась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108 минутам. Всего 108 минут.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Но не количество минут определяет вклад в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историю освоения космоса.</a:t>
            </a:r>
            <a:r>
              <a:rPr lang="ru-RU" b="1" dirty="0">
                <a:solidFill>
                  <a:srgbClr val="404040"/>
                </a:solidFill>
              </a:rPr>
              <a:t> Юрий Гагарин был первым и останется им навсегда!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404040"/>
                </a:solidFill>
              </a:rPr>
              <a:t>(176 слов)</a:t>
            </a:r>
          </a:p>
        </p:txBody>
      </p:sp>
    </p:spTree>
    <p:extLst>
      <p:ext uri="{BB962C8B-B14F-4D97-AF65-F5344CB8AC3E}">
        <p14:creationId xmlns:p14="http://schemas.microsoft.com/office/powerpoint/2010/main" val="314521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3563"/>
            <a:ext cx="10256838" cy="1426713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55847"/>
              </p:ext>
            </p:extLst>
          </p:nvPr>
        </p:nvGraphicFramePr>
        <p:xfrm>
          <a:off x="504891" y="2533650"/>
          <a:ext cx="11162295" cy="410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779">
                  <a:extLst>
                    <a:ext uri="{9D8B030D-6E8A-4147-A177-3AD203B41FA5}">
                      <a16:colId xmlns="" xmlns:a16="http://schemas.microsoft.com/office/drawing/2014/main" val="1641891323"/>
                    </a:ext>
                  </a:extLst>
                </a:gridCol>
                <a:gridCol w="1722516">
                  <a:extLst>
                    <a:ext uri="{9D8B030D-6E8A-4147-A177-3AD203B41FA5}">
                      <a16:colId xmlns="" xmlns:a16="http://schemas.microsoft.com/office/drawing/2014/main" val="156695700"/>
                    </a:ext>
                  </a:extLst>
                </a:gridCol>
              </a:tblGrid>
              <a:tr h="8048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Баллы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460969311"/>
                  </a:ext>
                </a:extLst>
              </a:tr>
              <a:tr h="71437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3500" b="1" dirty="0">
                          <a:effectLst/>
                        </a:rPr>
                        <a:t>Критерий 1. Интонация чтения</a:t>
                      </a: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984890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fontAlgn="base"/>
                      <a:r>
                        <a:rPr lang="ru-RU" sz="3500" dirty="0">
                          <a:effectLst/>
                        </a:rPr>
                        <a:t>Интонация учащегося соответствует пунктуационному оформлению текста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1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2253580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fontAlgn="base"/>
                      <a:r>
                        <a:rPr lang="ru-RU" sz="3500" dirty="0">
                          <a:effectLst/>
                        </a:rPr>
                        <a:t>Интонация не соответствует пунктуационному оформлению текста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303731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7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8" y="552450"/>
            <a:ext cx="11227010" cy="1519238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97361"/>
              </p:ext>
            </p:extLst>
          </p:nvPr>
        </p:nvGraphicFramePr>
        <p:xfrm>
          <a:off x="419155" y="2371725"/>
          <a:ext cx="11356677" cy="357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525">
                  <a:extLst>
                    <a:ext uri="{9D8B030D-6E8A-4147-A177-3AD203B41FA5}">
                      <a16:colId xmlns="" xmlns:a16="http://schemas.microsoft.com/office/drawing/2014/main" val="1691348855"/>
                    </a:ext>
                  </a:extLst>
                </a:gridCol>
                <a:gridCol w="1847152">
                  <a:extLst>
                    <a:ext uri="{9D8B030D-6E8A-4147-A177-3AD203B41FA5}">
                      <a16:colId xmlns="" xmlns:a16="http://schemas.microsoft.com/office/drawing/2014/main" val="2585638469"/>
                    </a:ext>
                  </a:extLst>
                </a:gridCol>
              </a:tblGrid>
              <a:tr h="68852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Баллы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3362945441"/>
                  </a:ext>
                </a:extLst>
              </a:tr>
              <a:tr h="59054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3700" b="1" dirty="0">
                          <a:effectLst/>
                        </a:rPr>
                        <a:t>Критерий 2. Темп чтения</a:t>
                      </a: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978382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fontAlgn="base"/>
                      <a:r>
                        <a:rPr lang="ru-RU" sz="3700" dirty="0">
                          <a:effectLst/>
                        </a:rPr>
                        <a:t>Темп чтения соответствует коммуникативной задаче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1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2474340488"/>
                  </a:ext>
                </a:extLst>
              </a:tr>
              <a:tr h="1059265">
                <a:tc>
                  <a:txBody>
                    <a:bodyPr/>
                    <a:lstStyle/>
                    <a:p>
                      <a:pPr lvl="0" algn="l" fontAlgn="base">
                        <a:buNone/>
                      </a:pPr>
                      <a:r>
                        <a:rPr lang="ru-RU" sz="3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Темп чтения не соответствует коммуникативной задаче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ctr" fontAlgn="base">
                        <a:buNone/>
                      </a:pPr>
                      <a:r>
                        <a:rPr lang="ru-RU" sz="37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39716276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89" y="6057900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2776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84" y="947738"/>
            <a:ext cx="10314316" cy="72866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Задание 2. Пересказ текста</a:t>
            </a:r>
            <a:endParaRPr lang="ru-RU" sz="4800">
              <a:solidFill>
                <a:srgbClr val="FFFFFF"/>
              </a:solidFill>
            </a:endParaRPr>
          </a:p>
        </p:txBody>
      </p:sp>
      <p:pic>
        <p:nvPicPr>
          <p:cNvPr id="20" name="Рисунок 20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950" y="5566401"/>
            <a:ext cx="1195417" cy="1197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585" y="2276475"/>
            <a:ext cx="12049424" cy="243143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200" dirty="0"/>
              <a:t>Полёт Юрия Гагарина по околоземной орбите стал возможен благодаря усилиям </a:t>
            </a:r>
            <a:r>
              <a:rPr sz="2200" dirty="0" err="1"/>
              <a:t>Cергея</a:t>
            </a:r>
            <a:r>
              <a:rPr sz="2200" dirty="0"/>
              <a:t> Павловича Королёва – выдающегося конструктора и учёного, работавшего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в области ракетной и ракетно-космической техники. Именно он создал первый пилотируемый космический корабль "Восток-1", доставивший Гагарина на орбиту. </a:t>
            </a:r>
            <a:endParaRPr lang="ru-RU" sz="2200" dirty="0"/>
          </a:p>
          <a:p>
            <a:r>
              <a:rPr sz="2200" b="1" dirty="0" err="1"/>
              <a:t>Перескажите</a:t>
            </a:r>
            <a:r>
              <a:rPr sz="2200" b="1" dirty="0"/>
              <a:t> </a:t>
            </a:r>
            <a:r>
              <a:rPr sz="2200" dirty="0" err="1"/>
              <a:t>прочитанный</a:t>
            </a:r>
            <a:r>
              <a:rPr sz="2200" dirty="0"/>
              <a:t> </a:t>
            </a:r>
            <a:r>
              <a:rPr sz="2200" dirty="0" err="1"/>
              <a:t>Вами</a:t>
            </a:r>
            <a:r>
              <a:rPr sz="2200" dirty="0"/>
              <a:t> </a:t>
            </a:r>
            <a:r>
              <a:rPr sz="2200" dirty="0" err="1"/>
              <a:t>текст</a:t>
            </a:r>
            <a:r>
              <a:rPr sz="2200" dirty="0"/>
              <a:t>, </a:t>
            </a:r>
            <a:r>
              <a:rPr sz="2200" dirty="0" err="1"/>
              <a:t>включив</a:t>
            </a:r>
            <a:r>
              <a:rPr sz="2200" dirty="0"/>
              <a:t> в </a:t>
            </a:r>
            <a:r>
              <a:rPr sz="2200" dirty="0" err="1"/>
              <a:t>пересказ</a:t>
            </a:r>
            <a:r>
              <a:rPr sz="2200" dirty="0"/>
              <a:t> </a:t>
            </a:r>
            <a:r>
              <a:rPr sz="2200" dirty="0" err="1"/>
              <a:t>слова</a:t>
            </a:r>
            <a:r>
              <a:rPr sz="2200" dirty="0"/>
              <a:t> С.П. </a:t>
            </a:r>
            <a:r>
              <a:rPr sz="2200" dirty="0" err="1"/>
              <a:t>Королёва</a:t>
            </a:r>
            <a:r>
              <a:rPr sz="2200" dirty="0"/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о </a:t>
            </a:r>
            <a:r>
              <a:rPr sz="2200" dirty="0" err="1"/>
              <a:t>Юрии</a:t>
            </a:r>
            <a:r>
              <a:rPr sz="2200" dirty="0"/>
              <a:t> </a:t>
            </a:r>
            <a:r>
              <a:rPr sz="2200" dirty="0" err="1"/>
              <a:t>Гагарине</a:t>
            </a:r>
            <a:r>
              <a:rPr sz="2200" dirty="0"/>
              <a:t>:</a:t>
            </a:r>
            <a:endParaRPr sz="2200"/>
          </a:p>
          <a:p>
            <a:endParaRPr sz="2000" dirty="0"/>
          </a:p>
        </p:txBody>
      </p:sp>
      <p:sp>
        <p:nvSpPr>
          <p:cNvPr id="26" name="Стрелка: вправо 25"/>
          <p:cNvSpPr/>
          <p:nvPr/>
        </p:nvSpPr>
        <p:spPr>
          <a:xfrm flipH="1">
            <a:off x="9801225" y="5517132"/>
            <a:ext cx="2503488" cy="127263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1 </a:t>
            </a:r>
            <a:r>
              <a:rPr lang="en-US" b="1" dirty="0" err="1">
                <a:solidFill>
                  <a:srgbClr val="7A2A08"/>
                </a:solidFill>
              </a:rPr>
              <a:t>минута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113342" y="4410075"/>
            <a:ext cx="11840773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sz="2200" b="1" i="1" dirty="0">
                <a:solidFill>
                  <a:srgbClr val="002060"/>
                </a:solidFill>
              </a:rPr>
              <a:t>"Он открыл людям Земли дорогу в неизвестный мир. Но только ли это?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b="1" i="1" dirty="0">
                <a:solidFill>
                  <a:srgbClr val="002060"/>
                </a:solidFill>
              </a:rPr>
              <a:t>Думается, Гагарин сделал нечто большее – он дал людям веру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b="1" i="1" dirty="0">
                <a:solidFill>
                  <a:srgbClr val="002060"/>
                </a:solidFill>
              </a:rPr>
              <a:t>в их собственные силы, в их возможности, дал силу идти увереннее, смелее…"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472" y="5652666"/>
            <a:ext cx="8713129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200" dirty="0"/>
              <a:t>Подумайте, где лучше использовать слова С.П. Королёва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в пересказе. Вы можете использовать любые способы цитирования</a:t>
            </a:r>
            <a:endParaRPr lang="ru-RU" sz="2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439313"/>
            <a:ext cx="10515600" cy="166373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46525"/>
              </p:ext>
            </p:extLst>
          </p:nvPr>
        </p:nvGraphicFramePr>
        <p:xfrm>
          <a:off x="628912" y="2600325"/>
          <a:ext cx="11144250" cy="3876674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9525000">
                  <a:extLst>
                    <a:ext uri="{9D8B030D-6E8A-4147-A177-3AD203B41FA5}">
                      <a16:colId xmlns="" xmlns:a16="http://schemas.microsoft.com/office/drawing/2014/main" val="54417165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107946818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9413921"/>
                  </a:ext>
                </a:extLst>
              </a:tr>
              <a:tr h="7334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Критерий 1. Сохранение при пересказе </a:t>
                      </a:r>
                      <a:r>
                        <a:rPr lang="ru-RU" sz="2800" b="1" dirty="0" err="1">
                          <a:effectLst/>
                        </a:rPr>
                        <a:t>микротем</a:t>
                      </a:r>
                      <a:r>
                        <a:rPr lang="ru-RU" sz="2800" b="1" dirty="0">
                          <a:effectLst/>
                        </a:rPr>
                        <a:t> текста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79637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 основные </a:t>
                      </a:r>
                      <a:r>
                        <a:rPr lang="ru-RU" sz="2800" dirty="0" err="1">
                          <a:effectLst/>
                        </a:rPr>
                        <a:t>микротемы</a:t>
                      </a:r>
                      <a:r>
                        <a:rPr lang="ru-RU" sz="2800" dirty="0">
                          <a:effectLst/>
                        </a:rPr>
                        <a:t> исходного текста учащийся сохранил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165109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Учащийся упустил или добавил одну или более </a:t>
                      </a:r>
                      <a:r>
                        <a:rPr lang="ru-RU" sz="2800" dirty="0" err="1">
                          <a:effectLst/>
                        </a:rPr>
                        <a:t>микротем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537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0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771</Words>
  <Application>Microsoft Office PowerPoint</Application>
  <PresentationFormat>Произвольный</PresentationFormat>
  <Paragraphs>229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Совет директоров</vt:lpstr>
      <vt:lpstr>УСТНОЕ СОБЕСЕДОВАНИЕ ПО РУССКОМУ ЯЗЫКУ</vt:lpstr>
      <vt:lpstr>Четыре задания для собеседования</vt:lpstr>
      <vt:lpstr>Что  обязательно надо  помнить ученику</vt:lpstr>
      <vt:lpstr>ЗАДАНИЕ 1. Чтение текста</vt:lpstr>
      <vt:lpstr>Текст для задания 1</vt:lpstr>
      <vt:lpstr>Оценка выполнения  задания 1</vt:lpstr>
      <vt:lpstr>Оценка выполнения задания 1</vt:lpstr>
      <vt:lpstr>Задание 2. Пересказ текста</vt:lpstr>
      <vt:lpstr>Оценка выполнения задания 2</vt:lpstr>
      <vt:lpstr>Оценка выполнения задания 2</vt:lpstr>
      <vt:lpstr>Дополнительная оценка  выполнения заданий 1 и 2</vt:lpstr>
      <vt:lpstr>Общий балл  за выполнение заданий 1 и 2</vt:lpstr>
      <vt:lpstr>ЗАДАНИЕ 3. Монологическое высказывание  Выберите  одну из тем  для беседы  </vt:lpstr>
      <vt:lpstr>Карточка поможет ученику  рассказать о празднике</vt:lpstr>
      <vt:lpstr>Карточка поможет ученику  рассказать о походе</vt:lpstr>
      <vt:lpstr>Карточка поможет ученику  высказаться о моде</vt:lpstr>
      <vt:lpstr>Оценка выполнения задания 3</vt:lpstr>
      <vt:lpstr>Оценка выполнения задания 3</vt:lpstr>
      <vt:lpstr>Задание 4. Диалог</vt:lpstr>
      <vt:lpstr>Диалог "Праздник":  вопросы экзаменатора </vt:lpstr>
      <vt:lpstr>Диалог "Поход":  вопросы экзаменатора </vt:lpstr>
      <vt:lpstr>Диалог "Мода":  вопросы экзаменатора </vt:lpstr>
      <vt:lpstr>Оценка выполнения задания 4</vt:lpstr>
      <vt:lpstr>Дополнительная оценка  выполнения заданий 3 и 4</vt:lpstr>
      <vt:lpstr>Дополнительная оценка  выполнения заданий 3 и 4</vt:lpstr>
      <vt:lpstr>Общий балл  за выполнение заданий 3 и 4</vt:lpstr>
      <vt:lpstr>УСТНОЕ СОБЕСЕДОВАНИЕ ПО РУССКОМУ ЯЗЫКУ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СОБЕСЕДОВАНИЕ ПО РУССКОМУ ЯЗЫКУ</dc:title>
  <dc:creator/>
  <cp:lastModifiedBy/>
  <cp:revision>30</cp:revision>
  <dcterms:created xsi:type="dcterms:W3CDTF">2012-07-30T23:42:41Z</dcterms:created>
  <dcterms:modified xsi:type="dcterms:W3CDTF">2017-10-24T07:09:02Z</dcterms:modified>
</cp:coreProperties>
</file>